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964" r:id="rId3"/>
    <p:sldId id="1234" r:id="rId5"/>
    <p:sldId id="1251" r:id="rId6"/>
    <p:sldId id="1252" r:id="rId7"/>
    <p:sldId id="1388" r:id="rId8"/>
    <p:sldId id="1284" r:id="rId9"/>
    <p:sldId id="1362" r:id="rId10"/>
    <p:sldId id="1295" r:id="rId11"/>
    <p:sldId id="1296" r:id="rId12"/>
    <p:sldId id="1417" r:id="rId13"/>
    <p:sldId id="1462" r:id="rId14"/>
    <p:sldId id="1445" r:id="rId15"/>
    <p:sldId id="1446" r:id="rId16"/>
    <p:sldId id="1444" r:id="rId17"/>
    <p:sldId id="1447" r:id="rId18"/>
    <p:sldId id="1448" r:id="rId19"/>
    <p:sldId id="1449" r:id="rId20"/>
    <p:sldId id="1451" r:id="rId21"/>
    <p:sldId id="1482" r:id="rId22"/>
    <p:sldId id="1488" r:id="rId23"/>
    <p:sldId id="1487" r:id="rId24"/>
    <p:sldId id="1489" r:id="rId25"/>
    <p:sldId id="1490" r:id="rId26"/>
    <p:sldId id="1491" r:id="rId27"/>
    <p:sldId id="1492" r:id="rId28"/>
    <p:sldId id="1365" r:id="rId29"/>
  </p:sldIdLst>
  <p:sldSz cx="12196445" cy="6858000"/>
  <p:notesSz cx="6858000" cy="9144000"/>
  <p:custDataLst>
    <p:tags r:id="rId34"/>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8380E"/>
    <a:srgbClr val="B92C0B"/>
    <a:srgbClr val="323232"/>
    <a:srgbClr val="5E5E5E"/>
    <a:srgbClr val="565656"/>
    <a:srgbClr val="A41C22"/>
    <a:srgbClr val="DB3139"/>
    <a:srgbClr val="B71F26"/>
    <a:srgbClr val="D22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8026AAE-A59C-4E9F-9417-6E562D79C9FB}" styleName="{d704909a-036c-4478-bca5-37cd17157313}">
    <a:wholeTbl>
      <a:tcTxStyle>
        <a:fontRef idx="none">
          <a:prstClr val="black"/>
        </a:fontRef>
      </a:tcTxStyle>
      <a:tcStyle>
        <a:tcBdr/>
        <a:fill>
          <a:solidFill>
            <a:srgbClr val="FFFFFF"/>
          </a:solidFill>
        </a:fill>
      </a:tcStyle>
    </a:wholeTbl>
    <a:band1H>
      <a:tcTxStyle>
        <a:fontRef idx="none">
          <a:prstClr val="black"/>
        </a:fontRef>
      </a:tcTxStyle>
      <a:tcStyle>
        <a:tcBdr/>
        <a:fill>
          <a:solidFill>
            <a:srgbClr val="C5D7E9"/>
          </a:solidFill>
        </a:fill>
      </a:tcStyle>
    </a:band1H>
    <a:band2H>
      <a:tcTxStyle>
        <a:fontRef idx="none">
          <a:prstClr val="black"/>
        </a:fontRef>
      </a:tcTxStyle>
      <a:tcStyle>
        <a:tcBdr/>
        <a:fill>
          <a:solidFill>
            <a:srgbClr val="7DA7CE"/>
          </a:solidFill>
        </a:fill>
      </a:tcStyle>
    </a:band2H>
    <a:firstRow>
      <a:tcTxStyle>
        <a:fontRef idx="none">
          <a:prstClr val="black"/>
        </a:fontRef>
      </a:tcTxStyle>
      <a:tcStyle>
        <a:tcBdr>
          <a:insideV>
            <a:ln w="6350" cmpd="sng">
              <a:solidFill>
                <a:srgbClr val="FFFFFF"/>
              </a:solidFill>
            </a:ln>
          </a:insideV>
        </a:tcBdr>
        <a:fill>
          <a:solidFill>
            <a:srgbClr val="396698"/>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0" autoAdjust="0"/>
  </p:normalViewPr>
  <p:slideViewPr>
    <p:cSldViewPr snapToObjects="1">
      <p:cViewPr>
        <p:scale>
          <a:sx n="90" d="100"/>
          <a:sy n="90" d="100"/>
        </p:scale>
        <p:origin x="618" y="6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08"/>
    </p:cViewPr>
  </p:sorterViewPr>
  <p:notesViewPr>
    <p:cSldViewPr snapToObjects="1">
      <p:cViewPr varScale="1">
        <p:scale>
          <a:sx n="69" d="100"/>
          <a:sy n="69" d="100"/>
        </p:scale>
        <p:origin x="-2838" y="-90"/>
      </p:cViewPr>
      <p:guideLst>
        <p:guide orient="horz" pos="2840"/>
        <p:guide pos="216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10686-844B-4A1B-87C8-BB90DB4BAB84}"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09600" y="908050"/>
            <a:ext cx="8081963" cy="5218113"/>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email"/>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email"/>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email"/>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email"/>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email"/>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email"/>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email"/>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email"/>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email"/>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email"/>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email"/>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email"/>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5" cstate="email"/>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6" cstate="email"/>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5624" y="908050"/>
            <a:ext cx="10601349" cy="635000"/>
          </a:xfrm>
        </p:spPr>
        <p:txBody>
          <a:bodyPr/>
          <a:lstStyle>
            <a:lvl1pPr>
              <a:defRPr>
                <a:solidFill>
                  <a:schemeClr val="accent1"/>
                </a:solidFill>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25624" y="1600200"/>
            <a:ext cx="10601349" cy="45259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cxnSp>
        <p:nvCxnSpPr>
          <p:cNvPr id="4" name="直接连接符 3"/>
          <p:cNvCxnSpPr/>
          <p:nvPr userDrawn="1"/>
        </p:nvCxnSpPr>
        <p:spPr bwMode="auto">
          <a:xfrm>
            <a:off x="794759" y="627765"/>
            <a:ext cx="8732013" cy="0"/>
          </a:xfrm>
          <a:prstGeom prst="line">
            <a:avLst/>
          </a:prstGeom>
          <a:solidFill>
            <a:schemeClr val="accent1"/>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reeform 5"/>
          <p:cNvSpPr/>
          <p:nvPr userDrawn="1"/>
        </p:nvSpPr>
        <p:spPr bwMode="auto">
          <a:xfrm>
            <a:off x="10631119" y="195484"/>
            <a:ext cx="1235075" cy="442913"/>
          </a:xfrm>
          <a:custGeom>
            <a:avLst/>
            <a:gdLst>
              <a:gd name="T0" fmla="*/ 201 w 1654"/>
              <a:gd name="T1" fmla="*/ 0 h 554"/>
              <a:gd name="T2" fmla="*/ 1654 w 1654"/>
              <a:gd name="T3" fmla="*/ 0 h 554"/>
              <a:gd name="T4" fmla="*/ 1453 w 1654"/>
              <a:gd name="T5" fmla="*/ 554 h 554"/>
              <a:gd name="T6" fmla="*/ 0 w 1654"/>
              <a:gd name="T7" fmla="*/ 554 h 554"/>
              <a:gd name="T8" fmla="*/ 201 w 1654"/>
              <a:gd name="T9" fmla="*/ 0 h 554"/>
            </a:gdLst>
            <a:ahLst/>
            <a:cxnLst>
              <a:cxn ang="0">
                <a:pos x="T0" y="T1"/>
              </a:cxn>
              <a:cxn ang="0">
                <a:pos x="T2" y="T3"/>
              </a:cxn>
              <a:cxn ang="0">
                <a:pos x="T4" y="T5"/>
              </a:cxn>
              <a:cxn ang="0">
                <a:pos x="T6" y="T7"/>
              </a:cxn>
              <a:cxn ang="0">
                <a:pos x="T8" y="T9"/>
              </a:cxn>
            </a:cxnLst>
            <a:rect l="0" t="0" r="r" b="b"/>
            <a:pathLst>
              <a:path w="1654" h="554">
                <a:moveTo>
                  <a:pt x="201" y="0"/>
                </a:moveTo>
                <a:lnTo>
                  <a:pt x="1654" y="0"/>
                </a:lnTo>
                <a:lnTo>
                  <a:pt x="1453" y="554"/>
                </a:lnTo>
                <a:lnTo>
                  <a:pt x="0" y="554"/>
                </a:lnTo>
                <a:lnTo>
                  <a:pt x="20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Freeform 16"/>
          <p:cNvSpPr/>
          <p:nvPr userDrawn="1"/>
        </p:nvSpPr>
        <p:spPr bwMode="auto">
          <a:xfrm>
            <a:off x="10292982" y="195484"/>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chemeClr val="bg2"/>
          </a:solidFill>
          <a:ln>
            <a:noFill/>
          </a:ln>
        </p:spPr>
        <p:txBody>
          <a:bodyPr vert="horz" wrap="square" lIns="91440" tIns="45720" rIns="91440" bIns="45720" numCol="1" anchor="t" anchorCtr="0" compatLnSpc="1"/>
          <a:lstStyle/>
          <a:p>
            <a:endParaRPr lang="zh-CN" altLang="en-US"/>
          </a:p>
        </p:txBody>
      </p:sp>
      <p:sp>
        <p:nvSpPr>
          <p:cNvPr id="7" name="Freeform 17"/>
          <p:cNvSpPr/>
          <p:nvPr userDrawn="1"/>
        </p:nvSpPr>
        <p:spPr bwMode="auto">
          <a:xfrm>
            <a:off x="9958019" y="195484"/>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Freeform 18"/>
          <p:cNvSpPr/>
          <p:nvPr userDrawn="1"/>
        </p:nvSpPr>
        <p:spPr bwMode="auto">
          <a:xfrm>
            <a:off x="9619882" y="195484"/>
            <a:ext cx="427038" cy="442913"/>
          </a:xfrm>
          <a:custGeom>
            <a:avLst/>
            <a:gdLst>
              <a:gd name="T0" fmla="*/ 202 w 571"/>
              <a:gd name="T1" fmla="*/ 0 h 554"/>
              <a:gd name="T2" fmla="*/ 571 w 571"/>
              <a:gd name="T3" fmla="*/ 0 h 554"/>
              <a:gd name="T4" fmla="*/ 369 w 571"/>
              <a:gd name="T5" fmla="*/ 554 h 554"/>
              <a:gd name="T6" fmla="*/ 0 w 571"/>
              <a:gd name="T7" fmla="*/ 554 h 554"/>
              <a:gd name="T8" fmla="*/ 202 w 571"/>
              <a:gd name="T9" fmla="*/ 0 h 554"/>
            </a:gdLst>
            <a:ahLst/>
            <a:cxnLst>
              <a:cxn ang="0">
                <a:pos x="T0" y="T1"/>
              </a:cxn>
              <a:cxn ang="0">
                <a:pos x="T2" y="T3"/>
              </a:cxn>
              <a:cxn ang="0">
                <a:pos x="T4" y="T5"/>
              </a:cxn>
              <a:cxn ang="0">
                <a:pos x="T6" y="T7"/>
              </a:cxn>
              <a:cxn ang="0">
                <a:pos x="T8" y="T9"/>
              </a:cxn>
            </a:cxnLst>
            <a:rect l="0" t="0" r="r" b="b"/>
            <a:pathLst>
              <a:path w="571" h="554">
                <a:moveTo>
                  <a:pt x="202" y="0"/>
                </a:moveTo>
                <a:lnTo>
                  <a:pt x="571" y="0"/>
                </a:lnTo>
                <a:lnTo>
                  <a:pt x="369" y="554"/>
                </a:lnTo>
                <a:lnTo>
                  <a:pt x="0" y="554"/>
                </a:lnTo>
                <a:lnTo>
                  <a:pt x="202"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9" name="文本框 8"/>
          <p:cNvSpPr txBox="1"/>
          <p:nvPr userDrawn="1"/>
        </p:nvSpPr>
        <p:spPr>
          <a:xfrm>
            <a:off x="11002434" y="218008"/>
            <a:ext cx="492444" cy="369332"/>
          </a:xfrm>
          <a:prstGeom prst="rect">
            <a:avLst/>
          </a:prstGeom>
          <a:noFill/>
        </p:spPr>
        <p:txBody>
          <a:bodyPr wrap="none" rtlCol="0">
            <a:spAutoFit/>
          </a:bodyPr>
          <a:lstStyle/>
          <a:p>
            <a:pPr algn="ctr"/>
            <a:fld id="{D8D532AE-1218-4540-83FB-2A8BCE0E4579}" type="slidenum">
              <a:rPr lang="zh-CN" altLang="en-US" smtClean="0">
                <a:solidFill>
                  <a:schemeClr val="accent2"/>
                </a:solidFill>
                <a:latin typeface="+mj-ea"/>
                <a:ea typeface="+mj-ea"/>
              </a:rPr>
            </a:fld>
            <a:endParaRPr lang="zh-CN" altLang="en-US" dirty="0">
              <a:solidFill>
                <a:schemeClr val="accent2"/>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2"/>
        </a:solidFill>
        <a:effectLst/>
      </p:bgPr>
    </p:bg>
    <p:spTree>
      <p:nvGrpSpPr>
        <p:cNvPr id="1" name=""/>
        <p:cNvGrpSpPr/>
        <p:nvPr/>
      </p:nvGrpSpPr>
      <p:grpSpPr>
        <a:xfrm>
          <a:off x="0" y="0"/>
          <a:ext cx="0" cy="0"/>
          <a:chOff x="0" y="0"/>
          <a:chExt cx="0" cy="0"/>
        </a:xfrm>
      </p:grpSpPr>
      <p:sp>
        <p:nvSpPr>
          <p:cNvPr id="2" name="矩形 1"/>
          <p:cNvSpPr/>
          <p:nvPr userDrawn="1"/>
        </p:nvSpPr>
        <p:spPr bwMode="auto">
          <a:xfrm>
            <a:off x="0" y="-1"/>
            <a:ext cx="1383632" cy="577517"/>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8" name="矩形 17"/>
          <p:cNvSpPr/>
          <p:nvPr userDrawn="1"/>
        </p:nvSpPr>
        <p:spPr bwMode="auto">
          <a:xfrm>
            <a:off x="1383632" y="-1"/>
            <a:ext cx="10813131" cy="57751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 name="等腰三角形 2"/>
          <p:cNvSpPr/>
          <p:nvPr userDrawn="1"/>
        </p:nvSpPr>
        <p:spPr bwMode="auto">
          <a:xfrm rot="5400000">
            <a:off x="1316577" y="203669"/>
            <a:ext cx="279452" cy="145341"/>
          </a:xfrm>
          <a:prstGeom prs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5" name="直接连接符 4"/>
          <p:cNvCxnSpPr/>
          <p:nvPr userDrawn="1"/>
        </p:nvCxnSpPr>
        <p:spPr bwMode="auto">
          <a:xfrm>
            <a:off x="11379464" y="66146"/>
            <a:ext cx="0" cy="471327"/>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11"/>
          <p:cNvSpPr txBox="1"/>
          <p:nvPr userDrawn="1"/>
        </p:nvSpPr>
        <p:spPr>
          <a:xfrm>
            <a:off x="11554175" y="110804"/>
            <a:ext cx="523120" cy="307777"/>
          </a:xfrm>
          <a:prstGeom prst="rect">
            <a:avLst/>
          </a:prstGeom>
          <a:noFill/>
        </p:spPr>
        <p:txBody>
          <a:bodyPr wrap="square" rtlCol="0">
            <a:spAutoFit/>
          </a:bodyPr>
          <a:lstStyle/>
          <a:p>
            <a:pPr algn="ctr"/>
            <a:fld id="{A8D629F8-11E1-4F49-82F6-0EEED36D1DAD}" type="slidenum">
              <a:rPr lang="zh-CN" altLang="en-US" sz="1400" smtClean="0">
                <a:solidFill>
                  <a:srgbClr val="F8F8F8"/>
                </a:solidFill>
                <a:latin typeface="+mn-ea"/>
                <a:ea typeface="+mn-ea"/>
              </a:rPr>
            </a:fld>
            <a:endParaRPr lang="zh-CN" altLang="en-US" sz="1600" dirty="0">
              <a:solidFill>
                <a:srgbClr val="F8F8F8"/>
              </a:solidFill>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solidFill>
                  <a:schemeClr val="tx1"/>
                </a:solidFill>
              </a:defRPr>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963613" y="2906713"/>
            <a:ext cx="10366375"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6F6F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endParaRPr lang="zh-CN" dirty="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endParaRPr lang="zh-CN" dirty="0"/>
          </a:p>
          <a:p>
            <a:pPr lvl="1"/>
            <a:r>
              <a:rPr lang="zh-CN" dirty="0"/>
              <a:t>第二级</a:t>
            </a:r>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xStyles>
    <p:titleStyle>
      <a:lvl1pPr algn="l" rtl="0" eaLnBrk="1" fontAlgn="base" hangingPunct="1">
        <a:spcBef>
          <a:spcPct val="0"/>
        </a:spcBef>
        <a:spcAft>
          <a:spcPct val="0"/>
        </a:spcAft>
        <a:defRPr sz="2400">
          <a:solidFill>
            <a:schemeClr val="accent1"/>
          </a:solidFill>
          <a:latin typeface="+mj-lt"/>
          <a:ea typeface="+mj-ea"/>
          <a:cs typeface="+mj-cs"/>
        </a:defRPr>
      </a:lvl1pPr>
      <a:lvl2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eaLnBrk="1" fontAlgn="base" hangingPunct="1">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000">
          <a:solidFill>
            <a:schemeClr val="accent1"/>
          </a:solidFill>
          <a:latin typeface="+mn-lt"/>
          <a:ea typeface="+mn-ea"/>
          <a:cs typeface="+mn-cs"/>
        </a:defRPr>
      </a:lvl1pPr>
      <a:lvl2pPr marL="742950" indent="-285750" algn="l" rtl="0" eaLnBrk="1" fontAlgn="base" hangingPunct="1">
        <a:spcBef>
          <a:spcPct val="20000"/>
        </a:spcBef>
        <a:spcAft>
          <a:spcPct val="0"/>
        </a:spcAft>
        <a:buChar char="–"/>
        <a:defRPr sz="2000">
          <a:solidFill>
            <a:schemeClr val="accent1"/>
          </a:solidFill>
          <a:latin typeface="+mn-lt"/>
          <a:ea typeface="仿宋_GB2312" pitchFamily="49" charset="-122"/>
        </a:defRPr>
      </a:lvl2pPr>
      <a:lvl3pPr marL="1143000" indent="-228600" algn="l" rtl="0" eaLnBrk="1" fontAlgn="base" hangingPunct="1">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1" fontAlgn="base" hangingPunct="1">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31" name="文本框 30"/>
          <p:cNvSpPr txBox="1"/>
          <p:nvPr/>
        </p:nvSpPr>
        <p:spPr>
          <a:xfrm>
            <a:off x="5306928" y="3203600"/>
            <a:ext cx="6428884" cy="829945"/>
          </a:xfrm>
          <a:prstGeom prst="rect">
            <a:avLst/>
          </a:prstGeom>
          <a:noFill/>
        </p:spPr>
        <p:txBody>
          <a:bodyPr wrap="square" rtlCol="0">
            <a:spAutoFit/>
          </a:bodyPr>
          <a:lstStyle/>
          <a:p>
            <a:pPr algn="r"/>
            <a:r>
              <a:rPr lang="zh-CN" altLang="en-US" sz="4800" b="1">
                <a:solidFill>
                  <a:schemeClr val="accent2"/>
                </a:solidFill>
                <a:latin typeface="微软雅黑" panose="020B0503020204020204" pitchFamily="34" charset="-122"/>
                <a:ea typeface="微软雅黑" panose="020B0503020204020204" pitchFamily="34" charset="-122"/>
              </a:rPr>
              <a:t>安全生产资格证书介绍</a:t>
            </a:r>
            <a:endParaRPr lang="en-US" altLang="zh-CN" sz="4800" b="1">
              <a:solidFill>
                <a:schemeClr val="accent2"/>
              </a:solidFill>
              <a:latin typeface="微软雅黑" panose="020B0503020204020204" pitchFamily="34" charset="-122"/>
              <a:ea typeface="微软雅黑" panose="020B0503020204020204" pitchFamily="34" charset="-122"/>
            </a:endParaRPr>
          </a:p>
        </p:txBody>
      </p:sp>
      <p:sp>
        <p:nvSpPr>
          <p:cNvPr id="36" name="Rectangle 4"/>
          <p:cNvSpPr txBox="1">
            <a:spLocks noChangeArrowheads="1"/>
          </p:cNvSpPr>
          <p:nvPr/>
        </p:nvSpPr>
        <p:spPr bwMode="auto">
          <a:xfrm>
            <a:off x="5879465" y="6237605"/>
            <a:ext cx="5856605" cy="342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zh-CN" sz="2400" dirty="0">
                <a:solidFill>
                  <a:schemeClr val="accent1"/>
                </a:solidFill>
                <a:latin typeface="微软雅黑" panose="020B0503020204020204" pitchFamily="34" charset="-122"/>
                <a:ea typeface="微软雅黑" panose="020B0503020204020204" pitchFamily="34" charset="-122"/>
              </a:rPr>
              <a:t>上海市安全生产科学研究所</a:t>
            </a:r>
            <a:r>
              <a:rPr lang="zh-CN" sz="2400" b="0" dirty="0">
                <a:solidFill>
                  <a:schemeClr val="accent1"/>
                </a:solidFill>
                <a:latin typeface="微软雅黑" panose="020B0503020204020204" pitchFamily="34" charset="-122"/>
                <a:ea typeface="微软雅黑" panose="020B0503020204020204" pitchFamily="34" charset="-122"/>
              </a:rPr>
              <a:t> </a:t>
            </a:r>
            <a:endParaRPr lang="zh-CN" sz="2400" b="0" dirty="0">
              <a:solidFill>
                <a:schemeClr val="accent1"/>
              </a:solidFill>
              <a:latin typeface="微软雅黑" panose="020B0503020204020204" pitchFamily="34" charset="-122"/>
              <a:ea typeface="微软雅黑" panose="020B0503020204020204" pitchFamily="34" charset="-122"/>
            </a:endParaRPr>
          </a:p>
        </p:txBody>
      </p:sp>
      <p:pic>
        <p:nvPicPr>
          <p:cNvPr id="5" name="图片 4" descr="所徽logo"/>
          <p:cNvPicPr>
            <a:picLocks noChangeAspect="1"/>
          </p:cNvPicPr>
          <p:nvPr/>
        </p:nvPicPr>
        <p:blipFill>
          <a:blip r:embed="rId2"/>
          <a:stretch>
            <a:fillRect/>
          </a:stretch>
        </p:blipFill>
        <p:spPr>
          <a:xfrm>
            <a:off x="10918190" y="116205"/>
            <a:ext cx="942975" cy="952500"/>
          </a:xfrm>
          <a:prstGeom prst="rect">
            <a:avLst/>
          </a:prstGeom>
        </p:spPr>
      </p:pic>
      <p:sp>
        <p:nvSpPr>
          <p:cNvPr id="6" name="文本框 5"/>
          <p:cNvSpPr txBox="1"/>
          <p:nvPr/>
        </p:nvSpPr>
        <p:spPr>
          <a:xfrm>
            <a:off x="9047480" y="5067935"/>
            <a:ext cx="1769110" cy="389255"/>
          </a:xfrm>
          <a:prstGeom prst="rect">
            <a:avLst/>
          </a:prstGeom>
          <a:no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zh-CN"/>
            </a:defPPr>
            <a:lvl1pPr algn="ctr">
              <a:defRPr sz="2400">
                <a:solidFill>
                  <a:schemeClr val="accent2"/>
                </a:solidFill>
                <a:latin typeface="微软雅黑 Light" panose="020B0502040204020203" pitchFamily="34" charset="-122"/>
                <a:ea typeface="微软雅黑 Light" panose="020B0502040204020203" pitchFamily="34" charset="-122"/>
              </a:defRPr>
            </a:lvl1pPr>
          </a:lstStyle>
          <a:p>
            <a:pPr algn="ctr"/>
            <a:fld id="{BB962C8B-B14F-4D97-AF65-F5344CB8AC3E}" type="datetime6">
              <a:rPr lang="zh-CN" altLang="en-US" sz="2000" b="1" dirty="0">
                <a:latin typeface="黑体" panose="02010609060101010101" charset="-122"/>
                <a:ea typeface="黑体" panose="02010609060101010101" charset="-122"/>
              </a:rPr>
            </a:fld>
            <a:endParaRPr lang="zh-CN" altLang="en-US" sz="2000" b="1" dirty="0">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第二章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2</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、本市考核发放的工种</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文本框 4"/>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安全生产资格证书分类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3554" name="文本框 3"/>
          <p:cNvSpPr txBox="1"/>
          <p:nvPr/>
        </p:nvSpPr>
        <p:spPr>
          <a:xfrm>
            <a:off x="759143" y="1225233"/>
            <a:ext cx="7961312" cy="460375"/>
          </a:xfrm>
          <a:prstGeom prst="rect">
            <a:avLst/>
          </a:prstGeom>
          <a:noFill/>
          <a:ln w="9525">
            <a:noFill/>
          </a:ln>
        </p:spPr>
        <p:txBody>
          <a:bodyPr wrap="square" anchor="t">
            <a:spAutoFit/>
          </a:bodyPr>
          <a:p>
            <a:pPr indent="457200" defTabSz="914400">
              <a:lnSpc>
                <a:spcPct val="120000"/>
              </a:lnSpc>
              <a:spcBef>
                <a:spcPts val="1200"/>
              </a:spcBef>
            </a:pPr>
            <a:r>
              <a:rPr lang="zh-CN" altLang="en-US" sz="2000" b="1">
                <a:solidFill>
                  <a:srgbClr val="00B050"/>
                </a:solidFill>
                <a:latin typeface="Arial" panose="020B0604020202020204" pitchFamily="34" charset="0"/>
                <a:ea typeface="微软雅黑" panose="020B0503020204020204" pitchFamily="34" charset="-122"/>
              </a:rPr>
              <a:t>二、特种作业人员的特种作业操作证（</a:t>
            </a:r>
            <a:r>
              <a:rPr lang="en-US" altLang="zh-CN" sz="2000" b="1">
                <a:solidFill>
                  <a:srgbClr val="00B050"/>
                </a:solidFill>
                <a:latin typeface="Arial" panose="020B0604020202020204" pitchFamily="34" charset="0"/>
                <a:ea typeface="微软雅黑" panose="020B0503020204020204" pitchFamily="34" charset="-122"/>
              </a:rPr>
              <a:t>6</a:t>
            </a:r>
            <a:r>
              <a:rPr lang="zh-CN" altLang="en-US" sz="2000" b="1">
                <a:solidFill>
                  <a:srgbClr val="00B050"/>
                </a:solidFill>
                <a:latin typeface="Arial" panose="020B0604020202020204" pitchFamily="34" charset="0"/>
                <a:ea typeface="微软雅黑" panose="020B0503020204020204" pitchFamily="34" charset="-122"/>
              </a:rPr>
              <a:t>类</a:t>
            </a:r>
            <a:r>
              <a:rPr lang="en-US" altLang="zh-CN" sz="2000" b="1">
                <a:solidFill>
                  <a:srgbClr val="00B050"/>
                </a:solidFill>
                <a:latin typeface="Arial" panose="020B0604020202020204" pitchFamily="34" charset="0"/>
                <a:ea typeface="微软雅黑" panose="020B0503020204020204" pitchFamily="34" charset="-122"/>
              </a:rPr>
              <a:t>28</a:t>
            </a:r>
            <a:r>
              <a:rPr lang="zh-CN" altLang="en-US" sz="2000" b="1">
                <a:solidFill>
                  <a:srgbClr val="00B050"/>
                </a:solidFill>
                <a:latin typeface="Arial" panose="020B0604020202020204" pitchFamily="34" charset="0"/>
                <a:ea typeface="微软雅黑" panose="020B0503020204020204" pitchFamily="34" charset="-122"/>
              </a:rPr>
              <a:t>项）：</a:t>
            </a:r>
            <a:endParaRPr lang="zh-CN" altLang="en-US" sz="2000" b="1">
              <a:solidFill>
                <a:srgbClr val="00B050"/>
              </a:solidFill>
              <a:latin typeface="Arial" panose="020B0604020202020204" pitchFamily="34" charset="0"/>
              <a:ea typeface="微软雅黑" panose="020B0503020204020204" pitchFamily="34" charset="-122"/>
              <a:sym typeface="微软雅黑" panose="020B0503020204020204" pitchFamily="34" charset="-122"/>
            </a:endParaRPr>
          </a:p>
        </p:txBody>
      </p:sp>
      <p:graphicFrame>
        <p:nvGraphicFramePr>
          <p:cNvPr id="3" name="表格 2"/>
          <p:cNvGraphicFramePr/>
          <p:nvPr>
            <p:custDataLst>
              <p:tags r:id="rId1"/>
            </p:custDataLst>
          </p:nvPr>
        </p:nvGraphicFramePr>
        <p:xfrm>
          <a:off x="1335405" y="1826260"/>
          <a:ext cx="9804400" cy="4500880"/>
        </p:xfrm>
        <a:graphic>
          <a:graphicData uri="http://schemas.openxmlformats.org/drawingml/2006/table">
            <a:tbl>
              <a:tblPr firstRow="1" bandRow="1"/>
              <a:tblGrid>
                <a:gridCol w="809625"/>
                <a:gridCol w="3731260"/>
                <a:gridCol w="4325620"/>
                <a:gridCol w="937895"/>
              </a:tblGrid>
              <a:tr h="614680">
                <a:tc>
                  <a:txBody>
                    <a:bodyPr/>
                    <a:p>
                      <a:pPr algn="ctr">
                        <a:lnSpc>
                          <a:spcPct val="100000"/>
                        </a:lnSpc>
                        <a:spcBef>
                          <a:spcPts val="0"/>
                        </a:spcBef>
                        <a:buClrTx/>
                        <a:buSzTx/>
                        <a:buFontTx/>
                        <a:buNone/>
                      </a:pPr>
                      <a:r>
                        <a:rPr lang="en-US" sz="1400" b="1">
                          <a:solidFill>
                            <a:srgbClr val="FFFFFF"/>
                          </a:solidFill>
                          <a:latin typeface="微软雅黑" panose="020B0503020204020204" pitchFamily="34" charset="-122"/>
                          <a:ea typeface="微软雅黑" panose="020B0503020204020204" pitchFamily="34" charset="-122"/>
                          <a:cs typeface="仿宋" panose="02010609060101010101" charset="-122"/>
                        </a:rPr>
                        <a:t>序号</a:t>
                      </a:r>
                      <a:endParaRPr lang="en-US" sz="1400" b="1">
                        <a:solidFill>
                          <a:srgbClr val="FFFFFF"/>
                        </a:solidFill>
                        <a:latin typeface="微软雅黑" panose="020B0503020204020204" pitchFamily="34" charset="-122"/>
                        <a:ea typeface="微软雅黑" panose="020B0503020204020204" pitchFamily="34" charset="-122"/>
                        <a:cs typeface="仿宋" panose="02010609060101010101" charset="-122"/>
                      </a:endParaRPr>
                    </a:p>
                  </a:txBody>
                  <a:tcPr marL="215900" marR="215900" marT="133350" marB="133350" vert="horz" anchor="ctr" anchorCtr="0">
                    <a:lnL w="19050" cap="rnd">
                      <a:solidFill>
                        <a:srgbClr val="2F4A8F"/>
                      </a:solidFill>
                      <a:prstDash val="solid"/>
                    </a:lnL>
                    <a:lnR w="3175">
                      <a:solidFill>
                        <a:srgbClr val="FFFFFF"/>
                      </a:solidFill>
                      <a:prstDash val="dot"/>
                    </a:lnR>
                    <a:lnT w="19050" cap="rnd">
                      <a:solidFill>
                        <a:srgbClr val="2F4A8F"/>
                      </a:solidFill>
                      <a:prstDash val="solid"/>
                    </a:lnT>
                    <a:lnB w="19050">
                      <a:solidFill>
                        <a:srgbClr val="2F4A8F"/>
                      </a:solidFill>
                      <a:prstDash val="solid"/>
                    </a:lnB>
                    <a:lnTlToBr>
                      <a:noFill/>
                    </a:lnTlToBr>
                    <a:lnBlToTr>
                      <a:noFill/>
                    </a:lnBlToTr>
                    <a:solidFill>
                      <a:srgbClr val="2F4A8F"/>
                    </a:solidFill>
                  </a:tcPr>
                </a:tc>
                <a:tc>
                  <a:txBody>
                    <a:bodyPr/>
                    <a:p>
                      <a:pPr algn="ctr">
                        <a:lnSpc>
                          <a:spcPct val="100000"/>
                        </a:lnSpc>
                        <a:spcBef>
                          <a:spcPts val="0"/>
                        </a:spcBef>
                        <a:buClrTx/>
                        <a:buSzTx/>
                        <a:buFontTx/>
                        <a:buNone/>
                      </a:pPr>
                      <a:r>
                        <a:rPr lang="en-US" sz="1400" b="1">
                          <a:solidFill>
                            <a:srgbClr val="FFFFFF"/>
                          </a:solidFill>
                          <a:latin typeface="微软雅黑" panose="020B0503020204020204" pitchFamily="34" charset="-122"/>
                          <a:ea typeface="微软雅黑" panose="020B0503020204020204" pitchFamily="34" charset="-122"/>
                          <a:cs typeface="仿宋" panose="02010609060101010101" charset="-122"/>
                        </a:rPr>
                        <a:t>作业类别</a:t>
                      </a:r>
                      <a:endParaRPr lang="en-US" sz="1400" b="1">
                        <a:solidFill>
                          <a:srgbClr val="FFFFFF"/>
                        </a:solidFill>
                        <a:latin typeface="微软雅黑" panose="020B0503020204020204" pitchFamily="34" charset="-122"/>
                        <a:ea typeface="微软雅黑" panose="020B0503020204020204" pitchFamily="34" charset="-122"/>
                        <a:cs typeface="仿宋" panose="02010609060101010101" charset="-122"/>
                      </a:endParaRPr>
                    </a:p>
                    <a:p>
                      <a:pPr algn="ctr">
                        <a:lnSpc>
                          <a:spcPct val="100000"/>
                        </a:lnSpc>
                        <a:spcBef>
                          <a:spcPts val="0"/>
                        </a:spcBef>
                        <a:buClrTx/>
                        <a:buSzTx/>
                        <a:buFontTx/>
                        <a:buNone/>
                      </a:pPr>
                      <a:r>
                        <a:rPr lang="en-US" sz="1400" b="1">
                          <a:solidFill>
                            <a:srgbClr val="FFFFFF"/>
                          </a:solidFill>
                          <a:latin typeface="微软雅黑" panose="020B0503020204020204" pitchFamily="34" charset="-122"/>
                          <a:ea typeface="微软雅黑" panose="020B0503020204020204" pitchFamily="34" charset="-122"/>
                          <a:cs typeface="仿宋" panose="02010609060101010101" charset="-122"/>
                        </a:rPr>
                        <a:t>（编号对应特种作业目录）</a:t>
                      </a:r>
                      <a:endParaRPr lang="en-US" sz="1400" b="1">
                        <a:solidFill>
                          <a:srgbClr val="FFFFFF"/>
                        </a:solidFill>
                        <a:latin typeface="微软雅黑" panose="020B0503020204020204" pitchFamily="34" charset="-122"/>
                        <a:ea typeface="微软雅黑" panose="020B0503020204020204" pitchFamily="34" charset="-122"/>
                        <a:cs typeface="仿宋" panose="02010609060101010101" charset="-122"/>
                      </a:endParaRPr>
                    </a:p>
                  </a:txBody>
                  <a:tcPr marL="215900" marR="215900" marT="133350" marB="133350" vert="horz" anchor="ctr" anchorCtr="0">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lnTlToBr>
                      <a:noFill/>
                    </a:lnTlToBr>
                    <a:lnBlToTr>
                      <a:noFill/>
                    </a:lnBlToTr>
                    <a:solidFill>
                      <a:srgbClr val="2F4A8F"/>
                    </a:solidFill>
                  </a:tcPr>
                </a:tc>
                <a:tc>
                  <a:txBody>
                    <a:bodyPr/>
                    <a:p>
                      <a:pPr indent="0" algn="ctr">
                        <a:lnSpc>
                          <a:spcPct val="120000"/>
                        </a:lnSpc>
                        <a:spcBef>
                          <a:spcPts val="0"/>
                        </a:spcBef>
                        <a:spcAft>
                          <a:spcPts val="0"/>
                        </a:spcAft>
                        <a:buNone/>
                      </a:pPr>
                      <a:r>
                        <a:rPr lang="en-US" sz="1400" b="1" spc="130">
                          <a:solidFill>
                            <a:srgbClr val="FFFFFF"/>
                          </a:solidFill>
                          <a:latin typeface="微软雅黑" panose="020B0503020204020204" pitchFamily="34" charset="-122"/>
                          <a:ea typeface="微软雅黑" panose="020B0503020204020204" pitchFamily="34" charset="-122"/>
                        </a:rPr>
                        <a:t>操作项目</a:t>
                      </a:r>
                      <a:endParaRPr lang="en-US" sz="1400" b="1" spc="130">
                        <a:solidFill>
                          <a:srgbClr val="FFFFFF"/>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r>
                        <a:rPr lang="en-US" sz="1400" b="1" spc="130">
                          <a:solidFill>
                            <a:srgbClr val="FFFFFF"/>
                          </a:solidFill>
                          <a:latin typeface="微软雅黑" panose="020B0503020204020204" pitchFamily="34" charset="-122"/>
                          <a:ea typeface="微软雅黑" panose="020B0503020204020204" pitchFamily="34" charset="-122"/>
                        </a:rPr>
                        <a:t>（编号对应特种作业目录）</a:t>
                      </a:r>
                      <a:endParaRPr lang="en-US" sz="1400" b="1" spc="130">
                        <a:solidFill>
                          <a:srgbClr val="FFFFFF"/>
                        </a:solidFill>
                        <a:latin typeface="微软雅黑" panose="020B0503020204020204" pitchFamily="34" charset="-122"/>
                        <a:ea typeface="微软雅黑" panose="020B0503020204020204" pitchFamily="34" charset="-122"/>
                      </a:endParaRPr>
                    </a:p>
                  </a:txBody>
                  <a:tcPr marL="215900" marR="215900" marT="133350" marB="133350" vert="horz" anchor="ctr" anchorCtr="0">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lnTlToBr>
                      <a:noFill/>
                    </a:lnTlToBr>
                    <a:lnBlToTr>
                      <a:noFill/>
                    </a:lnBlToTr>
                    <a:solidFill>
                      <a:srgbClr val="2F4A8F"/>
                    </a:solidFill>
                  </a:tcPr>
                </a:tc>
                <a:tc>
                  <a:txBody>
                    <a:bodyPr/>
                    <a:p>
                      <a:pPr indent="0" algn="ctr">
                        <a:lnSpc>
                          <a:spcPct val="120000"/>
                        </a:lnSpc>
                        <a:spcBef>
                          <a:spcPts val="0"/>
                        </a:spcBef>
                        <a:spcAft>
                          <a:spcPts val="0"/>
                        </a:spcAft>
                        <a:buNone/>
                      </a:pPr>
                      <a:r>
                        <a:rPr lang="en-US" sz="1400" b="1" spc="130">
                          <a:solidFill>
                            <a:srgbClr val="FFFFFF"/>
                          </a:solidFill>
                          <a:latin typeface="微软雅黑" panose="020B0503020204020204" pitchFamily="34" charset="-122"/>
                          <a:ea typeface="微软雅黑" panose="020B0503020204020204" pitchFamily="34" charset="-122"/>
                        </a:rPr>
                        <a:t>合计</a:t>
                      </a:r>
                      <a:endParaRPr lang="en-US" sz="1400" b="1" spc="130">
                        <a:solidFill>
                          <a:srgbClr val="FFFFFF"/>
                        </a:solidFill>
                        <a:latin typeface="微软雅黑" panose="020B0503020204020204" pitchFamily="34" charset="-122"/>
                        <a:ea typeface="微软雅黑" panose="020B0503020204020204" pitchFamily="34" charset="-122"/>
                      </a:endParaRPr>
                    </a:p>
                  </a:txBody>
                  <a:tcPr marL="215900" marR="215900" marT="133350" marB="133350" vert="horz" anchor="ctr" anchorCtr="0">
                    <a:lnL w="3175">
                      <a:solidFill>
                        <a:srgbClr val="FFFFFF"/>
                      </a:solidFill>
                      <a:prstDash val="dot"/>
                    </a:lnL>
                    <a:lnR w="19050" cap="rnd">
                      <a:solidFill>
                        <a:srgbClr val="2F4A8F"/>
                      </a:solidFill>
                      <a:prstDash val="solid"/>
                    </a:lnR>
                    <a:lnT w="19050" cap="rnd">
                      <a:solidFill>
                        <a:srgbClr val="2F4A8F"/>
                      </a:solidFill>
                      <a:prstDash val="solid"/>
                    </a:lnT>
                    <a:lnB w="19050">
                      <a:solidFill>
                        <a:srgbClr val="2F4A8F"/>
                      </a:solidFill>
                      <a:prstDash val="solid"/>
                    </a:lnB>
                    <a:lnTlToBr>
                      <a:noFill/>
                    </a:lnTlToBr>
                    <a:lnBlToTr>
                      <a:noFill/>
                    </a:lnBlToTr>
                    <a:solidFill>
                      <a:srgbClr val="2F4A8F"/>
                    </a:solidFill>
                  </a:tcPr>
                </a:tc>
              </a:tr>
              <a:tr h="1722120">
                <a:tc>
                  <a:txBody>
                    <a:bodyPr/>
                    <a:p>
                      <a:pPr indent="0" algn="ctr">
                        <a:lnSpc>
                          <a:spcPct val="120000"/>
                        </a:lnSpc>
                        <a:spcBef>
                          <a:spcPts val="0"/>
                        </a:spcBef>
                        <a:spcAft>
                          <a:spcPts val="0"/>
                        </a:spcAft>
                        <a:buNone/>
                      </a:pPr>
                      <a:r>
                        <a:rPr lang="en-US" altLang="en-US" sz="1600" b="0" spc="130">
                          <a:solidFill>
                            <a:srgbClr val="404040"/>
                          </a:solidFill>
                          <a:latin typeface="微软雅黑" panose="020B0503020204020204" pitchFamily="34" charset="-122"/>
                          <a:ea typeface="微软雅黑" panose="020B0503020204020204" pitchFamily="34" charset="-122"/>
                        </a:rPr>
                        <a:t>1</a:t>
                      </a:r>
                      <a:endParaRPr lang="en-US"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vert="horz" anchor="ctr" anchorCtr="0">
                    <a:lnL w="19050" cap="rnd">
                      <a:solidFill>
                        <a:srgbClr val="2F4A8F"/>
                      </a:solidFill>
                      <a:prstDash val="solid"/>
                    </a:lnL>
                    <a:lnR w="3175">
                      <a:solidFill>
                        <a:srgbClr val="2F4A8F"/>
                      </a:solidFill>
                      <a:prstDash val="dot"/>
                    </a:lnR>
                    <a:lnT w="19050">
                      <a:solidFill>
                        <a:srgbClr val="2F4A8F"/>
                      </a:solidFill>
                      <a:prstDash val="solid"/>
                    </a:lnT>
                    <a:lnB w="3175">
                      <a:solidFill>
                        <a:srgbClr val="2F4A8F"/>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en-US" sz="2000" b="1">
                          <a:solidFill>
                            <a:srgbClr val="404040"/>
                          </a:solidFill>
                          <a:latin typeface="仿宋" panose="02010609060101010101" charset="-122"/>
                          <a:ea typeface="仿宋" panose="02010609060101010101" charset="-122"/>
                          <a:cs typeface="仿宋" panose="02010609060101010101" charset="-122"/>
                        </a:rPr>
                        <a:t>电工</a:t>
                      </a: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作业</a:t>
                      </a:r>
                      <a:endParaRPr lang="en-US"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lnTlToBr>
                      <a:noFill/>
                    </a:lnTlToBr>
                    <a:lnBlToTr>
                      <a:noFill/>
                    </a:lnBlToTr>
                    <a:solidFill>
                      <a:srgbClr val="F2F2F2"/>
                    </a:solidFill>
                  </a:tcPr>
                </a:tc>
                <a:tc>
                  <a:txBody>
                    <a:bodyPr/>
                    <a:p>
                      <a:pPr indent="0" algn="l">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1.1低压电工作业</a:t>
                      </a:r>
                      <a:endPar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1.2高压电工作业</a:t>
                      </a:r>
                      <a:endPar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1.3电力电缆作业</a:t>
                      </a:r>
                      <a:endPar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1.4继电保护作业</a:t>
                      </a:r>
                      <a:endPar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1.5电气试验作业</a:t>
                      </a:r>
                      <a:endPar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1.6防爆电气作业</a:t>
                      </a:r>
                      <a:endPar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6项</a:t>
                      </a:r>
                      <a:endParaRPr lang="en-US"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3175">
                      <a:solidFill>
                        <a:srgbClr val="2F4A8F"/>
                      </a:solidFill>
                      <a:prstDash val="dot"/>
                    </a:lnL>
                    <a:lnR w="19050" cap="rnd">
                      <a:solidFill>
                        <a:srgbClr val="2F4A8F"/>
                      </a:solidFill>
                      <a:prstDash val="solid"/>
                    </a:lnR>
                    <a:lnT w="19050">
                      <a:solidFill>
                        <a:srgbClr val="2F4A8F"/>
                      </a:solidFill>
                      <a:prstDash val="solid"/>
                    </a:lnT>
                    <a:lnB w="3175">
                      <a:solidFill>
                        <a:srgbClr val="2F4A8F"/>
                      </a:solidFill>
                      <a:prstDash val="dot"/>
                    </a:lnB>
                    <a:lnTlToBr>
                      <a:noFill/>
                    </a:lnTlToBr>
                    <a:lnBlToTr>
                      <a:noFill/>
                    </a:lnBlToTr>
                    <a:solidFill>
                      <a:srgbClr val="F2F2F2"/>
                    </a:solidFill>
                  </a:tcPr>
                </a:tc>
              </a:tr>
              <a:tr h="632460">
                <a:tc>
                  <a:txBody>
                    <a:bodyPr/>
                    <a:p>
                      <a:pPr indent="0" algn="ctr">
                        <a:lnSpc>
                          <a:spcPct val="120000"/>
                        </a:lnSpc>
                        <a:spcBef>
                          <a:spcPts val="0"/>
                        </a:spcBef>
                        <a:spcAft>
                          <a:spcPts val="0"/>
                        </a:spcAft>
                        <a:buNone/>
                      </a:pPr>
                      <a:r>
                        <a:rPr lang="en-US" altLang="en-US" sz="1600" b="0" spc="130">
                          <a:solidFill>
                            <a:srgbClr val="404040"/>
                          </a:solidFill>
                          <a:latin typeface="微软雅黑" panose="020B0503020204020204" pitchFamily="34" charset="-122"/>
                          <a:ea typeface="微软雅黑" panose="020B0503020204020204" pitchFamily="34" charset="-122"/>
                        </a:rPr>
                        <a:t>2</a:t>
                      </a:r>
                      <a:endParaRPr lang="en-US"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vert="horz" anchor="ctr" anchorCtr="0">
                    <a:lnL w="19050" cap="rnd">
                      <a:solidFill>
                        <a:srgbClr val="2F4A8F"/>
                      </a:solidFill>
                      <a:prstDash val="solid"/>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2.焊接与热切割作业</a:t>
                      </a:r>
                      <a:endParaRPr lang="en-US"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FFFFF"/>
                    </a:solidFill>
                  </a:tcPr>
                </a:tc>
                <a:tc>
                  <a:txBody>
                    <a:bodyPr/>
                    <a:p>
                      <a:pPr indent="0" algn="l">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2.1熔化焊接与热切割作业</a:t>
                      </a:r>
                      <a:endParaRPr lang="en-US"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1项</a:t>
                      </a:r>
                      <a:endParaRPr lang="en-US"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3175">
                      <a:solidFill>
                        <a:srgbClr val="2F4A8F"/>
                      </a:solidFill>
                      <a:prstDash val="dot"/>
                    </a:lnL>
                    <a:lnR w="19050" cap="rnd">
                      <a:solidFill>
                        <a:srgbClr val="2F4A8F"/>
                      </a:solidFill>
                      <a:prstDash val="solid"/>
                    </a:lnR>
                    <a:lnT w="3175">
                      <a:solidFill>
                        <a:srgbClr val="2F4A8F"/>
                      </a:solidFill>
                      <a:prstDash val="dot"/>
                    </a:lnT>
                    <a:lnB w="3175">
                      <a:solidFill>
                        <a:srgbClr val="2F4A8F"/>
                      </a:solidFill>
                      <a:prstDash val="dot"/>
                    </a:lnB>
                    <a:lnTlToBr>
                      <a:noFill/>
                    </a:lnTlToBr>
                    <a:lnBlToTr>
                      <a:noFill/>
                    </a:lnBlToTr>
                    <a:solidFill>
                      <a:srgbClr val="FFFFFF"/>
                    </a:solidFill>
                  </a:tcPr>
                </a:tc>
              </a:tr>
              <a:tr h="746760">
                <a:tc>
                  <a:txBody>
                    <a:bodyPr/>
                    <a:p>
                      <a:pPr indent="0" algn="ctr">
                        <a:lnSpc>
                          <a:spcPct val="120000"/>
                        </a:lnSpc>
                        <a:spcBef>
                          <a:spcPts val="0"/>
                        </a:spcBef>
                        <a:spcAft>
                          <a:spcPts val="0"/>
                        </a:spcAft>
                        <a:buNone/>
                      </a:pPr>
                      <a:r>
                        <a:rPr lang="en-US" altLang="en-US" sz="1600" b="0" spc="130">
                          <a:solidFill>
                            <a:srgbClr val="404040"/>
                          </a:solidFill>
                          <a:latin typeface="微软雅黑" panose="020B0503020204020204" pitchFamily="34" charset="-122"/>
                          <a:ea typeface="微软雅黑" panose="020B0503020204020204" pitchFamily="34" charset="-122"/>
                        </a:rPr>
                        <a:t>3</a:t>
                      </a:r>
                      <a:endParaRPr lang="en-US" altLang="en-US" sz="1600" b="0" spc="130">
                        <a:solidFill>
                          <a:srgbClr val="404040"/>
                        </a:solidFill>
                        <a:latin typeface="微软雅黑" panose="020B0503020204020204" pitchFamily="34" charset="-122"/>
                        <a:ea typeface="微软雅黑" panose="020B0503020204020204" pitchFamily="34" charset="-122"/>
                      </a:endParaRPr>
                    </a:p>
                  </a:txBody>
                  <a:tcPr marL="215900" marR="215900" marT="133350" marB="133350" vert="horz" anchor="ctr" anchorCtr="0">
                    <a:lnL w="19050" cap="rnd">
                      <a:solidFill>
                        <a:srgbClr val="2F4A8F"/>
                      </a:solidFill>
                      <a:prstDash val="solid"/>
                    </a:lnL>
                    <a:lnR w="3175">
                      <a:solidFill>
                        <a:srgbClr val="2F4A8F"/>
                      </a:solidFill>
                      <a:prstDash val="dot"/>
                    </a:lnR>
                    <a:lnT w="3175">
                      <a:solidFill>
                        <a:srgbClr val="2F4A8F"/>
                      </a:solidFill>
                      <a:prstDash val="dot"/>
                    </a:lnT>
                    <a:lnB w="19050" cap="rnd">
                      <a:solidFill>
                        <a:srgbClr val="2F4A8F"/>
                      </a:solidFill>
                      <a:prstDash val="solid"/>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3.高处作业</a:t>
                      </a:r>
                      <a:endParaRPr lang="en-US"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lnTlToBr>
                      <a:noFill/>
                    </a:lnTlToBr>
                    <a:lnBlToTr>
                      <a:noFill/>
                    </a:lnBlToTr>
                    <a:solidFill>
                      <a:srgbClr val="F2F2F2"/>
                    </a:solidFill>
                  </a:tcPr>
                </a:tc>
                <a:tc>
                  <a:txBody>
                    <a:bodyPr/>
                    <a:p>
                      <a:pPr indent="0" algn="l">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3.1登高架设作业</a:t>
                      </a:r>
                      <a:endPar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3.2高处安装、维护、拆除作业</a:t>
                      </a:r>
                      <a:endParaRPr lang="en-US"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2项</a:t>
                      </a:r>
                      <a:endParaRPr lang="en-US" altLang="en-US" sz="16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vert="horz" anchor="ctr" anchorCtr="0">
                    <a:lnL w="3175">
                      <a:solidFill>
                        <a:srgbClr val="2F4A8F"/>
                      </a:solidFill>
                      <a:prstDash val="dot"/>
                    </a:lnL>
                    <a:lnR w="19050" cap="rnd">
                      <a:solidFill>
                        <a:srgbClr val="2F4A8F"/>
                      </a:solidFill>
                      <a:prstDash val="solid"/>
                    </a:lnR>
                    <a:lnT w="3175">
                      <a:solidFill>
                        <a:srgbClr val="2F4A8F"/>
                      </a:solidFill>
                      <a:prstDash val="dot"/>
                    </a:lnT>
                    <a:lnB w="19050" cap="rnd">
                      <a:solidFill>
                        <a:srgbClr val="2F4A8F"/>
                      </a:solidFill>
                      <a:prstDash val="solid"/>
                    </a:lnB>
                    <a:lnTlToBr>
                      <a:noFill/>
                    </a:lnTlToBr>
                    <a:lnBlToTr>
                      <a:noFill/>
                    </a:lnBlToTr>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第二章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2</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、本市考核发放的工种</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文本框 4"/>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安全生产资格证书分类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3554" name="文本框 3"/>
          <p:cNvSpPr txBox="1"/>
          <p:nvPr/>
        </p:nvSpPr>
        <p:spPr>
          <a:xfrm>
            <a:off x="759143" y="1225233"/>
            <a:ext cx="7961312" cy="460375"/>
          </a:xfrm>
          <a:prstGeom prst="rect">
            <a:avLst/>
          </a:prstGeom>
          <a:noFill/>
          <a:ln w="9525">
            <a:noFill/>
          </a:ln>
        </p:spPr>
        <p:txBody>
          <a:bodyPr wrap="square" anchor="t">
            <a:spAutoFit/>
          </a:bodyPr>
          <a:p>
            <a:pPr indent="457200" defTabSz="914400">
              <a:lnSpc>
                <a:spcPct val="120000"/>
              </a:lnSpc>
              <a:spcBef>
                <a:spcPts val="1200"/>
              </a:spcBef>
            </a:pPr>
            <a:r>
              <a:rPr lang="zh-CN" altLang="en-US" sz="2000" b="1">
                <a:solidFill>
                  <a:srgbClr val="00B050"/>
                </a:solidFill>
                <a:latin typeface="Arial" panose="020B0604020202020204" pitchFamily="34" charset="0"/>
                <a:ea typeface="微软雅黑" panose="020B0503020204020204" pitchFamily="34" charset="-122"/>
              </a:rPr>
              <a:t>二、特种作业人员（</a:t>
            </a:r>
            <a:r>
              <a:rPr lang="en-US" altLang="zh-CN" sz="2000" b="1">
                <a:solidFill>
                  <a:srgbClr val="00B050"/>
                </a:solidFill>
                <a:latin typeface="Arial" panose="020B0604020202020204" pitchFamily="34" charset="0"/>
                <a:ea typeface="微软雅黑" panose="020B0503020204020204" pitchFamily="34" charset="-122"/>
              </a:rPr>
              <a:t>6</a:t>
            </a:r>
            <a:r>
              <a:rPr lang="zh-CN" altLang="en-US" sz="2000" b="1">
                <a:solidFill>
                  <a:srgbClr val="00B050"/>
                </a:solidFill>
                <a:latin typeface="Arial" panose="020B0604020202020204" pitchFamily="34" charset="0"/>
                <a:ea typeface="微软雅黑" panose="020B0503020204020204" pitchFamily="34" charset="-122"/>
              </a:rPr>
              <a:t>类</a:t>
            </a:r>
            <a:r>
              <a:rPr lang="en-US" altLang="zh-CN" sz="2000" b="1">
                <a:solidFill>
                  <a:srgbClr val="00B050"/>
                </a:solidFill>
                <a:latin typeface="Arial" panose="020B0604020202020204" pitchFamily="34" charset="0"/>
                <a:ea typeface="微软雅黑" panose="020B0503020204020204" pitchFamily="34" charset="-122"/>
              </a:rPr>
              <a:t>28</a:t>
            </a:r>
            <a:r>
              <a:rPr lang="zh-CN" altLang="en-US" sz="2000" b="1">
                <a:solidFill>
                  <a:srgbClr val="00B050"/>
                </a:solidFill>
                <a:latin typeface="Arial" panose="020B0604020202020204" pitchFamily="34" charset="0"/>
                <a:ea typeface="微软雅黑" panose="020B0503020204020204" pitchFamily="34" charset="-122"/>
              </a:rPr>
              <a:t>项）：</a:t>
            </a:r>
            <a:endParaRPr lang="zh-CN" altLang="en-US" sz="2000" b="1">
              <a:solidFill>
                <a:srgbClr val="00B050"/>
              </a:solidFill>
              <a:latin typeface="Arial" panose="020B0604020202020204" pitchFamily="34" charset="0"/>
              <a:ea typeface="微软雅黑" panose="020B0503020204020204" pitchFamily="34" charset="-122"/>
              <a:sym typeface="微软雅黑" panose="020B0503020204020204" pitchFamily="34" charset="-122"/>
            </a:endParaRPr>
          </a:p>
        </p:txBody>
      </p:sp>
      <p:graphicFrame>
        <p:nvGraphicFramePr>
          <p:cNvPr id="8" name="表格 7"/>
          <p:cNvGraphicFramePr/>
          <p:nvPr>
            <p:custDataLst>
              <p:tags r:id="rId1"/>
            </p:custDataLst>
          </p:nvPr>
        </p:nvGraphicFramePr>
        <p:xfrm>
          <a:off x="1332230" y="1772932"/>
          <a:ext cx="9880600" cy="4821555"/>
        </p:xfrm>
        <a:graphic>
          <a:graphicData uri="http://schemas.openxmlformats.org/drawingml/2006/table">
            <a:tbl>
              <a:tblPr firstRow="1" bandRow="1"/>
              <a:tblGrid>
                <a:gridCol w="657860"/>
                <a:gridCol w="3028315"/>
                <a:gridCol w="5156835"/>
                <a:gridCol w="1037590"/>
              </a:tblGrid>
              <a:tr h="857885">
                <a:tc>
                  <a:txBody>
                    <a:bodyPr/>
                    <a:p>
                      <a:pPr indent="0" algn="ctr">
                        <a:lnSpc>
                          <a:spcPct val="120000"/>
                        </a:lnSpc>
                        <a:spcBef>
                          <a:spcPts val="0"/>
                        </a:spcBef>
                        <a:spcAft>
                          <a:spcPts val="0"/>
                        </a:spcAft>
                        <a:buNone/>
                      </a:pPr>
                      <a:r>
                        <a:rPr lang="en-US" sz="1400" b="1" spc="130">
                          <a:solidFill>
                            <a:srgbClr val="FFFFFF"/>
                          </a:solidFill>
                          <a:latin typeface="微软雅黑" panose="020B0503020204020204" pitchFamily="34" charset="-122"/>
                          <a:ea typeface="微软雅黑" panose="020B0503020204020204" pitchFamily="34" charset="-122"/>
                        </a:rPr>
                        <a:t>序号</a:t>
                      </a:r>
                      <a:endParaRPr lang="en-US" sz="1400" b="1" spc="130">
                        <a:solidFill>
                          <a:srgbClr val="FFFFFF"/>
                        </a:solidFill>
                        <a:latin typeface="微软雅黑" panose="020B0503020204020204" pitchFamily="34" charset="-122"/>
                        <a:ea typeface="微软雅黑" panose="020B0503020204020204" pitchFamily="34" charset="-122"/>
                      </a:endParaRPr>
                    </a:p>
                  </a:txBody>
                  <a:tcPr marL="254000" marR="254000" marT="177800" marB="177800" vert="horz" anchor="ctr" anchorCtr="0">
                    <a:lnL w="19050" cap="rnd">
                      <a:solidFill>
                        <a:srgbClr val="2F4A8F"/>
                      </a:solidFill>
                      <a:prstDash val="solid"/>
                    </a:lnL>
                    <a:lnR w="3175">
                      <a:solidFill>
                        <a:srgbClr val="FFFFFF"/>
                      </a:solidFill>
                      <a:prstDash val="dot"/>
                    </a:lnR>
                    <a:lnT w="19050" cap="rnd">
                      <a:solidFill>
                        <a:srgbClr val="2F4A8F"/>
                      </a:solidFill>
                      <a:prstDash val="solid"/>
                    </a:lnT>
                    <a:lnB w="19050">
                      <a:solidFill>
                        <a:srgbClr val="2F4A8F"/>
                      </a:solidFill>
                      <a:prstDash val="solid"/>
                    </a:lnB>
                    <a:lnTlToBr>
                      <a:noFill/>
                    </a:lnTlToBr>
                    <a:lnBlToTr>
                      <a:noFill/>
                    </a:lnBlToTr>
                    <a:solidFill>
                      <a:srgbClr val="2F4A8F"/>
                    </a:solidFill>
                  </a:tcPr>
                </a:tc>
                <a:tc>
                  <a:txBody>
                    <a:bodyPr/>
                    <a:p>
                      <a:pPr indent="0" algn="ctr">
                        <a:lnSpc>
                          <a:spcPct val="120000"/>
                        </a:lnSpc>
                        <a:spcBef>
                          <a:spcPts val="0"/>
                        </a:spcBef>
                        <a:spcAft>
                          <a:spcPts val="0"/>
                        </a:spcAft>
                        <a:buNone/>
                      </a:pPr>
                      <a:r>
                        <a:rPr lang="en-US" sz="1400" b="1" spc="130">
                          <a:solidFill>
                            <a:srgbClr val="FFFFFF"/>
                          </a:solidFill>
                          <a:latin typeface="微软雅黑" panose="020B0503020204020204" pitchFamily="34" charset="-122"/>
                          <a:ea typeface="微软雅黑" panose="020B0503020204020204" pitchFamily="34" charset="-122"/>
                        </a:rPr>
                        <a:t>作业类别</a:t>
                      </a:r>
                      <a:endParaRPr lang="en-US" sz="1400" b="1" spc="130">
                        <a:solidFill>
                          <a:srgbClr val="FFFFFF"/>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r>
                        <a:rPr lang="en-US" sz="1400" b="1" spc="130">
                          <a:solidFill>
                            <a:srgbClr val="FFFFFF"/>
                          </a:solidFill>
                          <a:latin typeface="微软雅黑" panose="020B0503020204020204" pitchFamily="34" charset="-122"/>
                          <a:ea typeface="微软雅黑" panose="020B0503020204020204" pitchFamily="34" charset="-122"/>
                        </a:rPr>
                        <a:t>（编号对应特种作业目录）</a:t>
                      </a:r>
                      <a:endParaRPr lang="en-US" sz="1400" b="1" spc="130">
                        <a:solidFill>
                          <a:srgbClr val="FFFFFF"/>
                        </a:solidFill>
                        <a:latin typeface="微软雅黑" panose="020B0503020204020204" pitchFamily="34" charset="-122"/>
                        <a:ea typeface="微软雅黑" panose="020B0503020204020204" pitchFamily="34" charset="-122"/>
                      </a:endParaRPr>
                    </a:p>
                  </a:txBody>
                  <a:tcPr marL="254000" marR="254000" marT="177800" marB="177800" vert="horz" anchor="ctr" anchorCtr="0">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lnTlToBr>
                      <a:noFill/>
                    </a:lnTlToBr>
                    <a:lnBlToTr>
                      <a:noFill/>
                    </a:lnBlToTr>
                    <a:solidFill>
                      <a:srgbClr val="2F4A8F"/>
                    </a:solidFill>
                  </a:tcPr>
                </a:tc>
                <a:tc>
                  <a:txBody>
                    <a:bodyPr/>
                    <a:p>
                      <a:pPr indent="0" algn="ctr">
                        <a:lnSpc>
                          <a:spcPct val="120000"/>
                        </a:lnSpc>
                        <a:spcBef>
                          <a:spcPts val="0"/>
                        </a:spcBef>
                        <a:spcAft>
                          <a:spcPts val="0"/>
                        </a:spcAft>
                        <a:buNone/>
                      </a:pPr>
                      <a:r>
                        <a:rPr lang="en-US" sz="1400" b="1" spc="130">
                          <a:solidFill>
                            <a:srgbClr val="FFFFFF"/>
                          </a:solidFill>
                          <a:latin typeface="微软雅黑" panose="020B0503020204020204" pitchFamily="34" charset="-122"/>
                          <a:ea typeface="微软雅黑" panose="020B0503020204020204" pitchFamily="34" charset="-122"/>
                        </a:rPr>
                        <a:t>操作项目</a:t>
                      </a:r>
                      <a:endParaRPr lang="en-US" sz="1400" b="1" spc="130">
                        <a:solidFill>
                          <a:srgbClr val="FFFFFF"/>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r>
                        <a:rPr lang="en-US" sz="1400" b="1" spc="130">
                          <a:solidFill>
                            <a:srgbClr val="FFFFFF"/>
                          </a:solidFill>
                          <a:latin typeface="微软雅黑" panose="020B0503020204020204" pitchFamily="34" charset="-122"/>
                          <a:ea typeface="微软雅黑" panose="020B0503020204020204" pitchFamily="34" charset="-122"/>
                        </a:rPr>
                        <a:t>（编号对应特种作业目录）</a:t>
                      </a:r>
                      <a:endParaRPr lang="en-US" sz="1400" b="1" spc="130">
                        <a:solidFill>
                          <a:srgbClr val="FFFFFF"/>
                        </a:solidFill>
                        <a:latin typeface="微软雅黑" panose="020B0503020204020204" pitchFamily="34" charset="-122"/>
                        <a:ea typeface="微软雅黑" panose="020B0503020204020204" pitchFamily="34" charset="-122"/>
                      </a:endParaRPr>
                    </a:p>
                  </a:txBody>
                  <a:tcPr marL="254000" marR="254000" marT="177800" marB="177800" vert="horz" anchor="ctr" anchorCtr="0">
                    <a:lnL w="3175">
                      <a:solidFill>
                        <a:srgbClr val="FFFFFF"/>
                      </a:solidFill>
                      <a:prstDash val="dot"/>
                    </a:lnL>
                    <a:lnR w="3175">
                      <a:solidFill>
                        <a:srgbClr val="FFFFFF"/>
                      </a:solidFill>
                      <a:prstDash val="dot"/>
                    </a:lnR>
                    <a:lnT w="19050" cap="rnd">
                      <a:solidFill>
                        <a:srgbClr val="2F4A8F"/>
                      </a:solidFill>
                      <a:prstDash val="solid"/>
                    </a:lnT>
                    <a:lnB w="19050">
                      <a:solidFill>
                        <a:srgbClr val="2F4A8F"/>
                      </a:solidFill>
                      <a:prstDash val="solid"/>
                    </a:lnB>
                    <a:lnTlToBr>
                      <a:noFill/>
                    </a:lnTlToBr>
                    <a:lnBlToTr>
                      <a:noFill/>
                    </a:lnBlToTr>
                    <a:solidFill>
                      <a:srgbClr val="2F4A8F"/>
                    </a:solidFill>
                  </a:tcPr>
                </a:tc>
                <a:tc>
                  <a:txBody>
                    <a:bodyPr/>
                    <a:p>
                      <a:pPr indent="0" algn="ctr">
                        <a:lnSpc>
                          <a:spcPct val="120000"/>
                        </a:lnSpc>
                        <a:spcBef>
                          <a:spcPts val="0"/>
                        </a:spcBef>
                        <a:spcAft>
                          <a:spcPts val="0"/>
                        </a:spcAft>
                        <a:buNone/>
                      </a:pPr>
                      <a:r>
                        <a:rPr lang="en-US" sz="1400" b="1" spc="130">
                          <a:solidFill>
                            <a:srgbClr val="FFFFFF"/>
                          </a:solidFill>
                          <a:latin typeface="微软雅黑" panose="020B0503020204020204" pitchFamily="34" charset="-122"/>
                          <a:ea typeface="微软雅黑" panose="020B0503020204020204" pitchFamily="34" charset="-122"/>
                        </a:rPr>
                        <a:t>合计</a:t>
                      </a:r>
                      <a:endParaRPr lang="en-US" sz="1400" b="1" spc="130">
                        <a:solidFill>
                          <a:srgbClr val="FFFFFF"/>
                        </a:solidFill>
                        <a:latin typeface="微软雅黑" panose="020B0503020204020204" pitchFamily="34" charset="-122"/>
                        <a:ea typeface="微软雅黑" panose="020B0503020204020204" pitchFamily="34" charset="-122"/>
                      </a:endParaRPr>
                    </a:p>
                  </a:txBody>
                  <a:tcPr marL="254000" marR="254000" marT="177800" marB="177800" vert="horz" anchor="ctr" anchorCtr="0">
                    <a:lnL w="3175">
                      <a:solidFill>
                        <a:srgbClr val="FFFFFF"/>
                      </a:solidFill>
                      <a:prstDash val="dot"/>
                    </a:lnL>
                    <a:lnR w="19050" cap="rnd">
                      <a:solidFill>
                        <a:srgbClr val="2F4A8F"/>
                      </a:solidFill>
                      <a:prstDash val="solid"/>
                    </a:lnR>
                    <a:lnT w="19050" cap="rnd">
                      <a:solidFill>
                        <a:srgbClr val="2F4A8F"/>
                      </a:solidFill>
                      <a:prstDash val="solid"/>
                    </a:lnT>
                    <a:lnB w="19050">
                      <a:solidFill>
                        <a:srgbClr val="2F4A8F"/>
                      </a:solidFill>
                      <a:prstDash val="solid"/>
                    </a:lnB>
                    <a:lnTlToBr>
                      <a:noFill/>
                    </a:lnTlToBr>
                    <a:lnBlToTr>
                      <a:noFill/>
                    </a:lnBlToTr>
                    <a:solidFill>
                      <a:srgbClr val="2F4A8F"/>
                    </a:solidFill>
                  </a:tcPr>
                </a:tc>
              </a:tr>
              <a:tr h="939800">
                <a:tc>
                  <a:txBody>
                    <a:bodyPr/>
                    <a:p>
                      <a:pPr indent="0" algn="ctr">
                        <a:lnSpc>
                          <a:spcPct val="120000"/>
                        </a:lnSpc>
                        <a:spcBef>
                          <a:spcPts val="0"/>
                        </a:spcBef>
                        <a:spcAft>
                          <a:spcPts val="0"/>
                        </a:spcAft>
                        <a:buNone/>
                      </a:pPr>
                      <a:r>
                        <a:rPr lang="en-US" altLang="en-US" sz="1400" b="0" spc="120">
                          <a:solidFill>
                            <a:srgbClr val="404040"/>
                          </a:solidFill>
                          <a:latin typeface="微软雅黑" panose="020B0503020204020204" pitchFamily="34" charset="-122"/>
                          <a:ea typeface="微软雅黑" panose="020B0503020204020204" pitchFamily="34" charset="-122"/>
                        </a:rPr>
                        <a:t>4</a:t>
                      </a:r>
                      <a:endParaRPr lang="en-US" altLang="en-US" sz="1400" b="0" spc="120">
                        <a:solidFill>
                          <a:srgbClr val="404040"/>
                        </a:solidFill>
                        <a:latin typeface="微软雅黑" panose="020B0503020204020204" pitchFamily="34" charset="-122"/>
                        <a:ea typeface="微软雅黑" panose="020B0503020204020204" pitchFamily="34" charset="-122"/>
                      </a:endParaRPr>
                    </a:p>
                  </a:txBody>
                  <a:tcPr marL="254000" marR="254000" marT="177800" marB="177800" vert="horz" anchor="ctr" anchorCtr="0">
                    <a:lnL w="19050" cap="rnd">
                      <a:solidFill>
                        <a:srgbClr val="2F4A8F"/>
                      </a:solidFill>
                      <a:prstDash val="solid"/>
                    </a:lnL>
                    <a:lnR w="3175">
                      <a:solidFill>
                        <a:srgbClr val="2F4A8F"/>
                      </a:solidFill>
                      <a:prstDash val="dot"/>
                    </a:lnR>
                    <a:lnT w="19050">
                      <a:solidFill>
                        <a:srgbClr val="2F4A8F"/>
                      </a:solidFill>
                      <a:prstDash val="solid"/>
                    </a:lnT>
                    <a:lnB w="3175">
                      <a:solidFill>
                        <a:srgbClr val="2F4A8F"/>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4.制冷与空调作业</a:t>
                      </a:r>
                      <a:endParaRPr lang="en-US"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lnTlToBr>
                      <a:noFill/>
                    </a:lnTlToBr>
                    <a:lnBlToTr>
                      <a:noFill/>
                    </a:lnBlToTr>
                    <a:solidFill>
                      <a:srgbClr val="F2F2F2"/>
                    </a:solidFill>
                  </a:tcPr>
                </a:tc>
                <a:tc>
                  <a:txBody>
                    <a:bodyPr/>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4.1制冷与空调设备运行操作作业</a:t>
                      </a:r>
                      <a:endPar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4.2制冷与空调设备安装修理作业</a:t>
                      </a:r>
                      <a:endPar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3175">
                      <a:solidFill>
                        <a:srgbClr val="2F4A8F"/>
                      </a:solidFill>
                      <a:prstDash val="dot"/>
                    </a:lnL>
                    <a:lnR w="3175">
                      <a:solidFill>
                        <a:srgbClr val="2F4A8F"/>
                      </a:solidFill>
                      <a:prstDash val="dot"/>
                    </a:lnR>
                    <a:lnT w="19050">
                      <a:solidFill>
                        <a:srgbClr val="2F4A8F"/>
                      </a:solidFill>
                      <a:prstDash val="solid"/>
                    </a:lnT>
                    <a:lnB w="3175">
                      <a:solidFill>
                        <a:srgbClr val="2F4A8F"/>
                      </a:solidFill>
                      <a:prstDash val="dot"/>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2项</a:t>
                      </a:r>
                      <a:endParaRPr lang="en-US"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3175">
                      <a:solidFill>
                        <a:srgbClr val="2F4A8F"/>
                      </a:solidFill>
                      <a:prstDash val="dot"/>
                    </a:lnL>
                    <a:lnR w="19050" cap="rnd">
                      <a:solidFill>
                        <a:srgbClr val="2F4A8F"/>
                      </a:solidFill>
                      <a:prstDash val="solid"/>
                    </a:lnR>
                    <a:lnT w="19050">
                      <a:solidFill>
                        <a:srgbClr val="2F4A8F"/>
                      </a:solidFill>
                      <a:prstDash val="solid"/>
                    </a:lnT>
                    <a:lnB w="3175">
                      <a:solidFill>
                        <a:srgbClr val="2F4A8F"/>
                      </a:solidFill>
                      <a:prstDash val="dot"/>
                    </a:lnB>
                    <a:lnTlToBr>
                      <a:noFill/>
                    </a:lnTlToBr>
                    <a:lnBlToTr>
                      <a:noFill/>
                    </a:lnBlToTr>
                    <a:solidFill>
                      <a:srgbClr val="F2F2F2"/>
                    </a:solidFill>
                  </a:tcPr>
                </a:tc>
              </a:tr>
              <a:tr h="407670">
                <a:tc>
                  <a:txBody>
                    <a:bodyPr/>
                    <a:p>
                      <a:pPr indent="0" algn="ctr">
                        <a:lnSpc>
                          <a:spcPct val="120000"/>
                        </a:lnSpc>
                        <a:spcBef>
                          <a:spcPts val="0"/>
                        </a:spcBef>
                        <a:spcAft>
                          <a:spcPts val="0"/>
                        </a:spcAft>
                        <a:buNone/>
                      </a:pPr>
                      <a:r>
                        <a:rPr lang="en-US" altLang="en-US" sz="1400" b="0" spc="120">
                          <a:solidFill>
                            <a:srgbClr val="404040"/>
                          </a:solidFill>
                          <a:latin typeface="微软雅黑" panose="020B0503020204020204" pitchFamily="34" charset="-122"/>
                          <a:ea typeface="微软雅黑" panose="020B0503020204020204" pitchFamily="34" charset="-122"/>
                        </a:rPr>
                        <a:t>5</a:t>
                      </a:r>
                      <a:endParaRPr lang="en-US" altLang="en-US" sz="1400" b="0" spc="120">
                        <a:solidFill>
                          <a:srgbClr val="404040"/>
                        </a:solidFill>
                        <a:latin typeface="微软雅黑" panose="020B0503020204020204" pitchFamily="34" charset="-122"/>
                        <a:ea typeface="微软雅黑" panose="020B0503020204020204" pitchFamily="34" charset="-122"/>
                      </a:endParaRPr>
                    </a:p>
                  </a:txBody>
                  <a:tcPr marL="254000" marR="254000" marT="177800" marB="177800" vert="horz" anchor="ctr" anchorCtr="0">
                    <a:lnL w="19050" cap="rnd">
                      <a:solidFill>
                        <a:srgbClr val="2F4A8F"/>
                      </a:solidFill>
                      <a:prstDash val="solid"/>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8.冶金（有色）生产安全作业</a:t>
                      </a:r>
                      <a:endParaRPr lang="en-US"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FFFFF"/>
                    </a:solidFill>
                  </a:tcPr>
                </a:tc>
                <a:tc>
                  <a:txBody>
                    <a:bodyPr/>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8.1煤气作业</a:t>
                      </a:r>
                      <a:endParaRPr lang="en-US"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3175">
                      <a:solidFill>
                        <a:srgbClr val="2F4A8F"/>
                      </a:solidFill>
                      <a:prstDash val="dot"/>
                    </a:lnL>
                    <a:lnR w="3175">
                      <a:solidFill>
                        <a:srgbClr val="2F4A8F"/>
                      </a:solidFill>
                      <a:prstDash val="dot"/>
                    </a:lnR>
                    <a:lnT w="3175">
                      <a:solidFill>
                        <a:srgbClr val="2F4A8F"/>
                      </a:solidFill>
                      <a:prstDash val="dot"/>
                    </a:lnT>
                    <a:lnB w="3175">
                      <a:solidFill>
                        <a:srgbClr val="2F4A8F"/>
                      </a:solidFill>
                      <a:prstDash val="dot"/>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1项</a:t>
                      </a:r>
                      <a:endParaRPr lang="en-US"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3175">
                      <a:solidFill>
                        <a:srgbClr val="2F4A8F"/>
                      </a:solidFill>
                      <a:prstDash val="dot"/>
                    </a:lnL>
                    <a:lnR w="19050" cap="rnd">
                      <a:solidFill>
                        <a:srgbClr val="2F4A8F"/>
                      </a:solidFill>
                      <a:prstDash val="solid"/>
                    </a:lnR>
                    <a:lnT w="3175">
                      <a:solidFill>
                        <a:srgbClr val="2F4A8F"/>
                      </a:solidFill>
                      <a:prstDash val="dot"/>
                    </a:lnT>
                    <a:lnB w="3175">
                      <a:solidFill>
                        <a:srgbClr val="2F4A8F"/>
                      </a:solidFill>
                      <a:prstDash val="dot"/>
                    </a:lnB>
                    <a:lnTlToBr>
                      <a:noFill/>
                    </a:lnTlToBr>
                    <a:lnBlToTr>
                      <a:noFill/>
                    </a:lnBlToTr>
                    <a:solidFill>
                      <a:srgbClr val="FFFFFF"/>
                    </a:solidFill>
                  </a:tcPr>
                </a:tc>
              </a:tr>
              <a:tr h="2134235">
                <a:tc>
                  <a:txBody>
                    <a:bodyPr/>
                    <a:p>
                      <a:pPr indent="0" algn="ctr">
                        <a:lnSpc>
                          <a:spcPct val="120000"/>
                        </a:lnSpc>
                        <a:spcBef>
                          <a:spcPts val="0"/>
                        </a:spcBef>
                        <a:spcAft>
                          <a:spcPts val="0"/>
                        </a:spcAft>
                        <a:buNone/>
                      </a:pPr>
                      <a:r>
                        <a:rPr lang="en-US" altLang="en-US" sz="1400" b="0" spc="120">
                          <a:solidFill>
                            <a:srgbClr val="404040"/>
                          </a:solidFill>
                          <a:latin typeface="微软雅黑" panose="020B0503020204020204" pitchFamily="34" charset="-122"/>
                          <a:ea typeface="微软雅黑" panose="020B0503020204020204" pitchFamily="34" charset="-122"/>
                        </a:rPr>
                        <a:t>6</a:t>
                      </a:r>
                      <a:endParaRPr lang="en-US" altLang="en-US" sz="1400" b="0" spc="120">
                        <a:solidFill>
                          <a:srgbClr val="404040"/>
                        </a:solidFill>
                        <a:latin typeface="微软雅黑" panose="020B0503020204020204" pitchFamily="34" charset="-122"/>
                        <a:ea typeface="微软雅黑" panose="020B0503020204020204" pitchFamily="34" charset="-122"/>
                      </a:endParaRPr>
                    </a:p>
                  </a:txBody>
                  <a:tcPr marL="254000" marR="254000" marT="177800" marB="177800" vert="horz" anchor="ctr" anchorCtr="0">
                    <a:lnL w="19050" cap="rnd">
                      <a:solidFill>
                        <a:srgbClr val="2F4A8F"/>
                      </a:solidFill>
                      <a:prstDash val="solid"/>
                    </a:lnL>
                    <a:lnR w="3175">
                      <a:solidFill>
                        <a:srgbClr val="2F4A8F"/>
                      </a:solidFill>
                      <a:prstDash val="dot"/>
                    </a:lnR>
                    <a:lnT w="3175">
                      <a:solidFill>
                        <a:srgbClr val="2F4A8F"/>
                      </a:solidFill>
                      <a:prstDash val="dot"/>
                    </a:lnT>
                    <a:lnB w="19050" cap="rnd">
                      <a:solidFill>
                        <a:srgbClr val="2F4A8F"/>
                      </a:solidFill>
                      <a:prstDash val="solid"/>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9.危险化学品安全作业</a:t>
                      </a:r>
                      <a:endParaRPr lang="en-US"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lnTlToBr>
                      <a:noFill/>
                    </a:lnTlToBr>
                    <a:lnBlToTr>
                      <a:noFill/>
                    </a:lnBlToTr>
                    <a:solidFill>
                      <a:srgbClr val="F2F2F2"/>
                    </a:solidFill>
                  </a:tcPr>
                </a:tc>
                <a:tc>
                  <a:txBody>
                    <a:bodyPr/>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9.1光气及光气化工艺作业  9.2氯碱电解工艺作业</a:t>
                      </a:r>
                      <a:endPar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9.3氯化工艺作业  9.4硝化工艺作业</a:t>
                      </a:r>
                      <a:endPar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9.5合成氨工艺作业  9.6裂解（裂化）工艺作业</a:t>
                      </a:r>
                      <a:endPar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9.7氟化工艺作业  9.8加氢工艺作业</a:t>
                      </a:r>
                      <a:endPar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9.9重氮化工艺作业  9.10氧化工艺作业</a:t>
                      </a:r>
                      <a:endPar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9.11过氧化工艺作业  9.12胺基化工艺作业</a:t>
                      </a:r>
                      <a:endPar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9.13磺化工艺作业  9.14聚合工艺作业</a:t>
                      </a:r>
                      <a:endPar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9.15烷基化工艺作业  9.16化工自动化控制仪表作业</a:t>
                      </a:r>
                      <a:endParaRPr lang="en-US"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3175">
                      <a:solidFill>
                        <a:srgbClr val="2F4A8F"/>
                      </a:solidFill>
                      <a:prstDash val="dot"/>
                    </a:lnL>
                    <a:lnR w="3175">
                      <a:solidFill>
                        <a:srgbClr val="2F4A8F"/>
                      </a:solidFill>
                      <a:prstDash val="dot"/>
                    </a:lnR>
                    <a:lnT w="3175">
                      <a:solidFill>
                        <a:srgbClr val="2F4A8F"/>
                      </a:solidFill>
                      <a:prstDash val="dot"/>
                    </a:lnT>
                    <a:lnB w="19050" cap="rnd">
                      <a:solidFill>
                        <a:srgbClr val="2F4A8F"/>
                      </a:solidFill>
                      <a:prstDash val="solid"/>
                    </a:lnB>
                    <a:lnTlToBr>
                      <a:noFill/>
                    </a:lnTlToBr>
                    <a:lnBlToTr>
                      <a:noFill/>
                    </a:lnBlToTr>
                    <a:solidFill>
                      <a:srgbClr val="F2F2F2"/>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16项</a:t>
                      </a:r>
                      <a:endParaRPr lang="en-US" alt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54000" marR="254000" marT="177800" marB="177800" vert="horz" anchor="ctr" anchorCtr="0">
                    <a:lnL w="3175">
                      <a:solidFill>
                        <a:srgbClr val="2F4A8F"/>
                      </a:solidFill>
                      <a:prstDash val="dot"/>
                    </a:lnL>
                    <a:lnR w="19050" cap="rnd">
                      <a:solidFill>
                        <a:srgbClr val="2F4A8F"/>
                      </a:solidFill>
                      <a:prstDash val="solid"/>
                    </a:lnR>
                    <a:lnT w="3175">
                      <a:solidFill>
                        <a:srgbClr val="2F4A8F"/>
                      </a:solidFill>
                      <a:prstDash val="dot"/>
                    </a:lnT>
                    <a:lnB w="19050" cap="rnd">
                      <a:solidFill>
                        <a:srgbClr val="2F4A8F"/>
                      </a:solidFill>
                      <a:prstDash val="solid"/>
                    </a:lnB>
                    <a:lnTlToBr>
                      <a:noFill/>
                    </a:lnTlToBr>
                    <a:lnBlToTr>
                      <a:noFill/>
                    </a:lnBlToTr>
                    <a:solidFill>
                      <a:srgbClr val="F2F2F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第二章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3</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、证书样张与查询</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文本框 4"/>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安全生产资格证书分类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4579" name="文本框 4"/>
          <p:cNvSpPr txBox="1"/>
          <p:nvPr/>
        </p:nvSpPr>
        <p:spPr>
          <a:xfrm>
            <a:off x="803910" y="1413510"/>
            <a:ext cx="10588625" cy="4769485"/>
          </a:xfrm>
          <a:prstGeom prst="rect">
            <a:avLst/>
          </a:prstGeom>
          <a:noFill/>
          <a:ln w="9525">
            <a:noFill/>
          </a:ln>
        </p:spPr>
        <p:txBody>
          <a:bodyPr wrap="square" anchor="t">
            <a:spAutoFit/>
          </a:bodyPr>
          <a:p>
            <a:pPr indent="457200" defTabSz="914400">
              <a:lnSpc>
                <a:spcPct val="120000"/>
              </a:lnSpc>
              <a:spcBef>
                <a:spcPts val="1200"/>
              </a:spcBef>
            </a:pPr>
            <a:r>
              <a:rPr lang="zh-CN" altLang="en-US" sz="2000" b="1">
                <a:solidFill>
                  <a:srgbClr val="FF0000"/>
                </a:solidFill>
                <a:ea typeface="微软雅黑" panose="020B0503020204020204" pitchFamily="34" charset="-122"/>
                <a:sym typeface="+mn-ea"/>
              </a:rPr>
              <a:t>一、本市发放证书情况：</a:t>
            </a:r>
            <a:endParaRPr lang="zh-CN" altLang="en-US" sz="2000" b="1">
              <a:solidFill>
                <a:srgbClr val="FF0000"/>
              </a:solidFill>
              <a:ea typeface="微软雅黑" panose="020B0503020204020204" pitchFamily="34" charset="-122"/>
              <a:sym typeface="+mn-ea"/>
            </a:endParaRPr>
          </a:p>
          <a:p>
            <a:pPr indent="457200" defTabSz="914400">
              <a:lnSpc>
                <a:spcPct val="150000"/>
              </a:lnSpc>
              <a:spcBef>
                <a:spcPts val="1200"/>
              </a:spcBef>
            </a:pPr>
            <a:r>
              <a:rPr lang="en-US" altLang="zh-CN" sz="2000" b="1">
                <a:latin typeface="Arial" panose="020B0604020202020204" pitchFamily="34" charset="0"/>
                <a:ea typeface="微软雅黑" panose="020B0503020204020204" pitchFamily="34" charset="-122"/>
                <a:sym typeface="微软雅黑" panose="020B0503020204020204" pitchFamily="34" charset="-122"/>
              </a:rPr>
              <a:t>1</a:t>
            </a:r>
            <a:r>
              <a:rPr lang="zh-CN" altLang="en-US" sz="2000" b="1">
                <a:latin typeface="Arial" panose="020B0604020202020204" pitchFamily="34" charset="0"/>
                <a:ea typeface="微软雅黑" panose="020B0503020204020204" pitchFamily="34" charset="-122"/>
                <a:sym typeface="微软雅黑" panose="020B0503020204020204" pitchFamily="34" charset="-122"/>
              </a:rPr>
              <a:t>、根据应急管理部办公厅关于更新安全生产知识和管理能力考核合格证、特种作业操作证式样的通知（应急厅〔2019〕53号）</a:t>
            </a:r>
            <a:r>
              <a:rPr lang="en-US" altLang="zh-CN" sz="2000" b="1">
                <a:latin typeface="Arial" panose="020B0604020202020204" pitchFamily="34" charset="0"/>
                <a:ea typeface="微软雅黑" panose="020B0503020204020204" pitchFamily="34" charset="-122"/>
                <a:sym typeface="微软雅黑" panose="020B0503020204020204" pitchFamily="34" charset="-122"/>
              </a:rPr>
              <a:t>2019.8.10</a:t>
            </a:r>
            <a:r>
              <a:rPr lang="zh-CN" altLang="en-US" sz="2000" b="1">
                <a:latin typeface="Arial" panose="020B0604020202020204" pitchFamily="34" charset="0"/>
                <a:ea typeface="微软雅黑" panose="020B0503020204020204" pitchFamily="34" charset="-122"/>
                <a:sym typeface="微软雅黑" panose="020B0503020204020204" pitchFamily="34" charset="-122"/>
              </a:rPr>
              <a:t>，</a:t>
            </a:r>
            <a:r>
              <a:rPr lang="zh-CN" altLang="en-US" sz="2000" b="1">
                <a:solidFill>
                  <a:schemeClr val="bg1"/>
                </a:solidFill>
                <a:latin typeface="Arial" panose="020B0604020202020204" pitchFamily="34" charset="0"/>
                <a:ea typeface="微软雅黑" panose="020B0503020204020204" pitchFamily="34" charset="-122"/>
                <a:sym typeface="微软雅黑" panose="020B0503020204020204" pitchFamily="34" charset="-122"/>
              </a:rPr>
              <a:t>本市自</a:t>
            </a:r>
            <a:r>
              <a:rPr lang="en-US" altLang="zh-CN" sz="2000" b="1">
                <a:solidFill>
                  <a:schemeClr val="bg1"/>
                </a:solidFill>
                <a:latin typeface="Arial" panose="020B0604020202020204" pitchFamily="34" charset="0"/>
                <a:ea typeface="微软雅黑" panose="020B0503020204020204" pitchFamily="34" charset="-122"/>
                <a:sym typeface="微软雅黑" panose="020B0503020204020204" pitchFamily="34" charset="-122"/>
              </a:rPr>
              <a:t>2019.10.01</a:t>
            </a:r>
            <a:r>
              <a:rPr lang="zh-CN" altLang="en-US" sz="2000" b="1">
                <a:solidFill>
                  <a:schemeClr val="bg1"/>
                </a:solidFill>
                <a:latin typeface="Arial" panose="020B0604020202020204" pitchFamily="34" charset="0"/>
                <a:ea typeface="微软雅黑" panose="020B0503020204020204" pitchFamily="34" charset="-122"/>
                <a:sym typeface="微软雅黑" panose="020B0503020204020204" pitchFamily="34" charset="-122"/>
              </a:rPr>
              <a:t>起发放新版证书</a:t>
            </a:r>
            <a:r>
              <a:rPr lang="zh-CN" altLang="en-US" sz="2000" b="1">
                <a:latin typeface="Arial" panose="020B0604020202020204" pitchFamily="34" charset="0"/>
                <a:ea typeface="微软雅黑" panose="020B0503020204020204" pitchFamily="34" charset="-122"/>
                <a:sym typeface="微软雅黑" panose="020B0503020204020204" pitchFamily="34" charset="-122"/>
              </a:rPr>
              <a:t>。</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a:p>
            <a:pPr indent="457200" defTabSz="914400">
              <a:lnSpc>
                <a:spcPct val="150000"/>
              </a:lnSpc>
              <a:spcBef>
                <a:spcPts val="1200"/>
              </a:spcBef>
            </a:pPr>
            <a:r>
              <a:rPr lang="zh-CN" altLang="en-US" sz="2000" b="1">
                <a:ea typeface="微软雅黑" panose="020B0503020204020204" pitchFamily="34" charset="-122"/>
                <a:sym typeface="+mn-ea"/>
              </a:rPr>
              <a:t>2、新版证书分为：</a:t>
            </a:r>
            <a:r>
              <a:rPr lang="zh-CN" altLang="en-US" sz="2000" b="1">
                <a:solidFill>
                  <a:schemeClr val="bg1"/>
                </a:solidFill>
                <a:ea typeface="微软雅黑" panose="020B0503020204020204" pitchFamily="34" charset="-122"/>
                <a:sym typeface="+mn-ea"/>
              </a:rPr>
              <a:t>PVC卡实体证书、电子证书、纸质打印版证书。</a:t>
            </a:r>
            <a:r>
              <a:rPr lang="zh-CN" altLang="en-US" sz="2000" b="1">
                <a:ea typeface="微软雅黑" panose="020B0503020204020204" pitchFamily="34" charset="-122"/>
                <a:sym typeface="+mn-ea"/>
              </a:rPr>
              <a:t>电子证书与实体证书一一对应，具有同等法律效力。</a:t>
            </a:r>
            <a:endParaRPr lang="zh-CN" altLang="en-US" sz="2000" b="1">
              <a:ea typeface="微软雅黑" panose="020B0503020204020204" pitchFamily="34" charset="-122"/>
              <a:sym typeface="+mn-ea"/>
            </a:endParaRPr>
          </a:p>
          <a:p>
            <a:pPr indent="457200" defTabSz="914400">
              <a:lnSpc>
                <a:spcPct val="150000"/>
              </a:lnSpc>
              <a:spcBef>
                <a:spcPts val="1200"/>
              </a:spcBef>
            </a:pPr>
            <a:r>
              <a:rPr lang="en-US" altLang="zh-CN" sz="2000" b="1">
                <a:ea typeface="微软雅黑" panose="020B0503020204020204" pitchFamily="34" charset="-122"/>
                <a:sym typeface="+mn-ea"/>
              </a:rPr>
              <a:t>3</a:t>
            </a:r>
            <a:r>
              <a:rPr lang="zh-CN" altLang="en-US" sz="2000" b="1">
                <a:ea typeface="微软雅黑" panose="020B0503020204020204" pitchFamily="34" charset="-122"/>
                <a:sym typeface="+mn-ea"/>
              </a:rPr>
              <a:t>、</a:t>
            </a:r>
            <a:r>
              <a:rPr lang="zh-CN" altLang="en-US" sz="2000" b="1">
                <a:ea typeface="微软雅黑" panose="020B0503020204020204" pitchFamily="34" charset="-122"/>
                <a:sym typeface="微软雅黑" panose="020B0503020204020204" pitchFamily="34" charset="-122"/>
              </a:rPr>
              <a:t>本市自</a:t>
            </a:r>
            <a:r>
              <a:rPr lang="zh-CN" altLang="en-US" sz="2000" b="1">
                <a:solidFill>
                  <a:schemeClr val="bg1"/>
                </a:solidFill>
                <a:ea typeface="微软雅黑" panose="020B0503020204020204" pitchFamily="34" charset="-122"/>
                <a:sym typeface="微软雅黑" panose="020B0503020204020204" pitchFamily="34" charset="-122"/>
              </a:rPr>
              <a:t>2019.10.01</a:t>
            </a:r>
            <a:r>
              <a:rPr lang="zh-CN" altLang="en-US" sz="2000" b="1">
                <a:ea typeface="微软雅黑" panose="020B0503020204020204" pitchFamily="34" charset="-122"/>
                <a:sym typeface="微软雅黑" panose="020B0503020204020204" pitchFamily="34" charset="-122"/>
              </a:rPr>
              <a:t>起发放新版证书的</a:t>
            </a:r>
            <a:r>
              <a:rPr lang="zh-CN" altLang="en-US" sz="2000" b="1">
                <a:solidFill>
                  <a:schemeClr val="bg1"/>
                </a:solidFill>
                <a:ea typeface="微软雅黑" panose="020B0503020204020204" pitchFamily="34" charset="-122"/>
                <a:sym typeface="微软雅黑" panose="020B0503020204020204" pitchFamily="34" charset="-122"/>
              </a:rPr>
              <a:t>电子证书</a:t>
            </a:r>
            <a:r>
              <a:rPr lang="zh-CN" altLang="en-US" sz="2000" b="1">
                <a:ea typeface="微软雅黑" panose="020B0503020204020204" pitchFamily="34" charset="-122"/>
                <a:sym typeface="+mn-ea"/>
              </a:rPr>
              <a:t>，</a:t>
            </a:r>
            <a:r>
              <a:rPr lang="zh-CN" altLang="en-US" sz="2000" b="1">
                <a:solidFill>
                  <a:schemeClr val="bg1"/>
                </a:solidFill>
                <a:ea typeface="微软雅黑" panose="020B0503020204020204" pitchFamily="34" charset="-122"/>
                <a:sym typeface="+mn-ea"/>
              </a:rPr>
              <a:t>2020.7.15</a:t>
            </a:r>
            <a:r>
              <a:rPr lang="zh-CN" altLang="en-US" sz="2000" b="1">
                <a:ea typeface="微软雅黑" panose="020B0503020204020204" pitchFamily="34" charset="-122"/>
                <a:sym typeface="+mn-ea"/>
              </a:rPr>
              <a:t>起在发放电子证书的基础上，</a:t>
            </a:r>
            <a:r>
              <a:rPr lang="zh-CN" altLang="en-US" sz="2000" b="1">
                <a:ea typeface="微软雅黑" panose="020B0503020204020204" pitchFamily="34" charset="-122"/>
                <a:sym typeface="+mn-ea"/>
              </a:rPr>
              <a:t>根据个人需求发放</a:t>
            </a:r>
            <a:r>
              <a:rPr lang="zh-CN" altLang="en-US" sz="2000" b="1">
                <a:solidFill>
                  <a:schemeClr val="bg1"/>
                </a:solidFill>
                <a:ea typeface="微软雅黑" panose="020B0503020204020204" pitchFamily="34" charset="-122"/>
                <a:sym typeface="+mn-ea"/>
              </a:rPr>
              <a:t>PVC卡实体证书</a:t>
            </a:r>
            <a:r>
              <a:rPr lang="zh-CN" altLang="en-US" sz="2000" b="1">
                <a:solidFill>
                  <a:schemeClr val="tx1"/>
                </a:solidFill>
                <a:ea typeface="微软雅黑" panose="020B0503020204020204" pitchFamily="34" charset="-122"/>
                <a:sym typeface="+mn-ea"/>
              </a:rPr>
              <a:t>。</a:t>
            </a:r>
            <a:endParaRPr lang="zh-CN" altLang="en-US" sz="2000" b="1">
              <a:solidFill>
                <a:schemeClr val="tx1"/>
              </a:solidFill>
              <a:ea typeface="微软雅黑" panose="020B0503020204020204" pitchFamily="34" charset="-122"/>
              <a:sym typeface="+mn-ea"/>
            </a:endParaRPr>
          </a:p>
          <a:p>
            <a:pPr indent="457200" defTabSz="914400">
              <a:lnSpc>
                <a:spcPct val="150000"/>
              </a:lnSpc>
              <a:spcBef>
                <a:spcPts val="1200"/>
              </a:spcBef>
            </a:pPr>
            <a:r>
              <a:rPr lang="en-US" altLang="zh-CN" sz="2000" b="1">
                <a:solidFill>
                  <a:schemeClr val="tx1"/>
                </a:solidFill>
                <a:ea typeface="微软雅黑" panose="020B0503020204020204" pitchFamily="34" charset="-122"/>
                <a:sym typeface="+mn-ea"/>
              </a:rPr>
              <a:t>4</a:t>
            </a:r>
            <a:r>
              <a:rPr lang="zh-CN" altLang="en-US" sz="2000" b="1">
                <a:solidFill>
                  <a:schemeClr val="tx1"/>
                </a:solidFill>
                <a:ea typeface="微软雅黑" panose="020B0503020204020204" pitchFamily="34" charset="-122"/>
                <a:sym typeface="+mn-ea"/>
              </a:rPr>
              <a:t>、安全合格证和特种作业操作证的证书信息由全国安全培训考试信息管理平台统一管理，</a:t>
            </a:r>
            <a:r>
              <a:rPr lang="zh-CN" altLang="en-US" sz="2000" b="1">
                <a:solidFill>
                  <a:schemeClr val="bg2"/>
                </a:solidFill>
                <a:ea typeface="微软雅黑" panose="020B0503020204020204" pitchFamily="34" charset="-122"/>
                <a:sym typeface="+mn-ea"/>
              </a:rPr>
              <a:t>证书信息实行全国统一查询</a:t>
            </a:r>
            <a:r>
              <a:rPr lang="zh-CN" altLang="en-US" sz="2000" b="1">
                <a:solidFill>
                  <a:schemeClr val="tx1"/>
                </a:solidFill>
                <a:ea typeface="微软雅黑" panose="020B0503020204020204" pitchFamily="34" charset="-122"/>
                <a:sym typeface="+mn-ea"/>
              </a:rPr>
              <a:t>。</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p:txBody>
      </p:sp>
      <p:graphicFrame>
        <p:nvGraphicFramePr>
          <p:cNvPr id="31" name="表格 30"/>
          <p:cNvGraphicFramePr/>
          <p:nvPr/>
        </p:nvGraphicFramePr>
        <p:xfrm>
          <a:off x="6098222" y="28562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第二章</a:t>
            </a:r>
            <a:endParaRPr lang="zh-CN" altLang="en-US" sz="2400">
              <a:latin typeface="微软雅黑" panose="020B0503020204020204" pitchFamily="34" charset="-122"/>
              <a:ea typeface="微软雅黑" panose="020B0503020204020204" pitchFamily="34" charset="-122"/>
            </a:endParaRPr>
          </a:p>
        </p:txBody>
      </p:sp>
      <p:sp>
        <p:nvSpPr>
          <p:cNvPr id="5" name="文本框 4"/>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安全生产资格证书分类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4579" name="文本框 4"/>
          <p:cNvSpPr txBox="1"/>
          <p:nvPr/>
        </p:nvSpPr>
        <p:spPr>
          <a:xfrm>
            <a:off x="1057910" y="980440"/>
            <a:ext cx="3271520" cy="460375"/>
          </a:xfrm>
          <a:prstGeom prst="rect">
            <a:avLst/>
          </a:prstGeom>
          <a:noFill/>
          <a:ln w="9525">
            <a:noFill/>
          </a:ln>
        </p:spPr>
        <p:txBody>
          <a:bodyPr wrap="square" anchor="t">
            <a:spAutoFit/>
          </a:bodyPr>
          <a:p>
            <a:pPr indent="457200" algn="l" defTabSz="914400">
              <a:lnSpc>
                <a:spcPct val="120000"/>
              </a:lnSpc>
              <a:spcBef>
                <a:spcPts val="1200"/>
              </a:spcBef>
            </a:pPr>
            <a:r>
              <a:rPr lang="zh-CN" altLang="en-US" sz="2000" b="1">
                <a:solidFill>
                  <a:srgbClr val="FF0000"/>
                </a:solidFill>
                <a:ea typeface="微软雅黑" panose="020B0503020204020204" pitchFamily="34" charset="-122"/>
                <a:sym typeface="+mn-ea"/>
              </a:rPr>
              <a:t>二、新版证书样张</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p:txBody>
      </p:sp>
      <p:graphicFrame>
        <p:nvGraphicFramePr>
          <p:cNvPr id="31" name="表格 30"/>
          <p:cNvGraphicFramePr/>
          <p:nvPr/>
        </p:nvGraphicFramePr>
        <p:xfrm>
          <a:off x="6098222" y="2856230"/>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grpSp>
        <p:nvGrpSpPr>
          <p:cNvPr id="16" name="组合 1"/>
          <p:cNvGrpSpPr/>
          <p:nvPr/>
        </p:nvGrpSpPr>
        <p:grpSpPr>
          <a:xfrm>
            <a:off x="1335405" y="1460500"/>
            <a:ext cx="9354820" cy="5024755"/>
            <a:chOff x="790575" y="28575"/>
            <a:chExt cx="6197941" cy="3226060"/>
          </a:xfrm>
        </p:grpSpPr>
        <p:pic>
          <p:nvPicPr>
            <p:cNvPr id="3" name="图片 1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846141" y="1492250"/>
              <a:ext cx="2055812" cy="1347787"/>
            </a:xfrm>
            <a:prstGeom prst="rect">
              <a:avLst/>
            </a:prstGeom>
            <a:noFill/>
            <a:ln>
              <a:noFill/>
            </a:ln>
          </p:spPr>
        </p:pic>
        <p:pic>
          <p:nvPicPr>
            <p:cNvPr id="4" name="图片 1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90575" y="28575"/>
              <a:ext cx="2166938" cy="1454150"/>
            </a:xfrm>
            <a:prstGeom prst="rect">
              <a:avLst/>
            </a:prstGeom>
            <a:noFill/>
            <a:ln>
              <a:noFill/>
            </a:ln>
          </p:spPr>
        </p:pic>
        <p:sp>
          <p:nvSpPr>
            <p:cNvPr id="19" name="矩形 19"/>
            <p:cNvSpPr>
              <a:spLocks noChangeArrowheads="1"/>
            </p:cNvSpPr>
            <p:nvPr/>
          </p:nvSpPr>
          <p:spPr bwMode="auto">
            <a:xfrm>
              <a:off x="1295009" y="2908986"/>
              <a:ext cx="1460518" cy="345649"/>
            </a:xfrm>
            <a:prstGeom prst="rect">
              <a:avLst/>
            </a:prstGeom>
            <a:noFill/>
            <a:ln>
              <a:noFill/>
            </a:ln>
          </p:spPr>
          <p:txBody>
            <a:bodyPr wrap="square">
              <a:noAutofit/>
            </a:bodyPr>
            <a:lstStyle/>
            <a:p>
              <a:pPr algn="l" eaLnBrk="0" fontAlgn="base" hangingPunct="0">
                <a:spcBef>
                  <a:spcPts val="0"/>
                </a:spcBef>
                <a:spcAft>
                  <a:spcPts val="0"/>
                </a:spcAft>
              </a:pPr>
              <a:r>
                <a:rPr lang="en-US" altLang="zh-CN" sz="2000" b="1" kern="1200">
                  <a:solidFill>
                    <a:srgbClr val="0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PVC卡实体证书</a:t>
              </a:r>
              <a:endParaRPr lang="en-US" altLang="zh-CN" sz="2000" b="1" kern="0">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sp>
          <p:nvSpPr>
            <p:cNvPr id="21" name="矩形 21"/>
            <p:cNvSpPr>
              <a:spLocks noChangeArrowheads="1"/>
            </p:cNvSpPr>
            <p:nvPr/>
          </p:nvSpPr>
          <p:spPr bwMode="auto">
            <a:xfrm>
              <a:off x="5020159" y="2908986"/>
              <a:ext cx="894785" cy="304959"/>
            </a:xfrm>
            <a:prstGeom prst="rect">
              <a:avLst/>
            </a:prstGeom>
            <a:noFill/>
            <a:ln>
              <a:noFill/>
            </a:ln>
          </p:spPr>
          <p:txBody>
            <a:bodyPr wrap="square">
              <a:noAutofit/>
            </a:bodyPr>
            <a:lstStyle/>
            <a:p>
              <a:pPr algn="l" eaLnBrk="0" fontAlgn="base" hangingPunct="0">
                <a:spcBef>
                  <a:spcPts val="0"/>
                </a:spcBef>
                <a:spcAft>
                  <a:spcPts val="0"/>
                </a:spcAft>
              </a:pPr>
              <a:r>
                <a:rPr lang="en-US" altLang="zh-CN" sz="2000" b="1" kern="1200">
                  <a:solidFill>
                    <a:srgbClr val="0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纸质证书</a:t>
              </a:r>
              <a:endParaRPr lang="en-US" altLang="zh-CN" sz="2000" b="1" kern="0">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pic>
          <p:nvPicPr>
            <p:cNvPr id="22" name="图片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887551" y="133324"/>
              <a:ext cx="1315717" cy="2686076"/>
            </a:xfrm>
            <a:prstGeom prst="rect">
              <a:avLst/>
            </a:prstGeom>
            <a:noFill/>
            <a:ln>
              <a:noFill/>
            </a:ln>
          </p:spPr>
        </p:pic>
        <p:pic>
          <p:nvPicPr>
            <p:cNvPr id="23" name="图片 2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239942" y="666750"/>
              <a:ext cx="2748574" cy="1936749"/>
            </a:xfrm>
            <a:prstGeom prst="rect">
              <a:avLst/>
            </a:prstGeom>
            <a:noFill/>
            <a:ln>
              <a:noFill/>
            </a:ln>
          </p:spPr>
        </p:pic>
        <p:sp>
          <p:nvSpPr>
            <p:cNvPr id="6" name="矩形 19"/>
            <p:cNvSpPr>
              <a:spLocks noChangeArrowheads="1"/>
            </p:cNvSpPr>
            <p:nvPr/>
          </p:nvSpPr>
          <p:spPr bwMode="auto">
            <a:xfrm>
              <a:off x="3069255" y="2908986"/>
              <a:ext cx="952252" cy="345649"/>
            </a:xfrm>
            <a:prstGeom prst="rect">
              <a:avLst/>
            </a:prstGeom>
            <a:noFill/>
            <a:ln>
              <a:noFill/>
            </a:ln>
          </p:spPr>
          <p:txBody>
            <a:bodyPr wrap="square">
              <a:noAutofit/>
            </a:bodyPr>
            <a:p>
              <a:pPr algn="l" eaLnBrk="0" fontAlgn="base" hangingPunct="0">
                <a:spcBef>
                  <a:spcPts val="0"/>
                </a:spcBef>
                <a:spcAft>
                  <a:spcPts val="0"/>
                </a:spcAft>
              </a:pPr>
              <a:r>
                <a:rPr lang="zh-CN" altLang="en-US" sz="2000" b="1" kern="1200">
                  <a:solidFill>
                    <a:srgbClr val="0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电子</a:t>
              </a:r>
              <a:r>
                <a:rPr lang="en-US" altLang="zh-CN" sz="2000" b="1" kern="1200">
                  <a:solidFill>
                    <a:srgbClr val="000000"/>
                  </a:solidFill>
                  <a:latin typeface="微软雅黑" panose="020B0503020204020204" pitchFamily="34" charset="-122"/>
                  <a:ea typeface="微软雅黑" panose="020B0503020204020204" pitchFamily="34" charset="-122"/>
                  <a:cs typeface="Times New Roman" panose="02020603050405020304"/>
                  <a:sym typeface="Times New Roman" panose="02020603050405020304"/>
                </a:rPr>
                <a:t>证书</a:t>
              </a:r>
              <a:endParaRPr lang="en-US" altLang="zh-CN" sz="2000" b="1" kern="0">
                <a:latin typeface="宋体" panose="02010600030101010101" pitchFamily="2" charset="-122"/>
                <a:ea typeface="宋体" panose="02010600030101010101" pitchFamily="2" charset="-122"/>
                <a:cs typeface="宋体" panose="02010600030101010101" pitchFamily="2" charset="-122"/>
                <a:sym typeface="Times New Roman" panose="02020603050405020304"/>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第二章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1274054" y="908619"/>
            <a:ext cx="5112276" cy="398780"/>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000">
                <a:solidFill>
                  <a:srgbClr val="FF0000"/>
                </a:solidFill>
                <a:latin typeface="微软雅黑" panose="020B0503020204020204" pitchFamily="34" charset="-122"/>
                <a:ea typeface="微软雅黑" panose="020B0503020204020204" pitchFamily="34" charset="-122"/>
                <a:cs typeface="+mn-ea"/>
                <a:sym typeface="微软雅黑 Light" panose="020B0502040204020203" pitchFamily="34" charset="-122"/>
              </a:rPr>
              <a:t>三、证书查询及下载</a:t>
            </a:r>
            <a:endParaRPr lang="zh-CN" altLang="en-US" sz="2000">
              <a:solidFill>
                <a:srgbClr val="FF0000"/>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5" name="文本框 4"/>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安全生产资格证书分类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grpSp>
        <p:nvGrpSpPr>
          <p:cNvPr id="20" name="组合 19"/>
          <p:cNvGrpSpPr/>
          <p:nvPr/>
        </p:nvGrpSpPr>
        <p:grpSpPr>
          <a:xfrm>
            <a:off x="1273810" y="1485265"/>
            <a:ext cx="10390505" cy="4544695"/>
            <a:chOff x="2119" y="2679"/>
            <a:chExt cx="16363" cy="7157"/>
          </a:xfrm>
        </p:grpSpPr>
        <p:sp>
          <p:nvSpPr>
            <p:cNvPr id="3" name="文本框 2"/>
            <p:cNvSpPr txBox="1"/>
            <p:nvPr/>
          </p:nvSpPr>
          <p:spPr>
            <a:xfrm>
              <a:off x="2119" y="2679"/>
              <a:ext cx="9115" cy="6687"/>
            </a:xfrm>
            <a:prstGeom prst="rect">
              <a:avLst/>
            </a:prstGeom>
            <a:noFill/>
          </p:spPr>
          <p:txBody>
            <a:bodyPr wrap="square" rtlCol="0" anchor="t">
              <a:spAutoFit/>
            </a:bodyPr>
            <a:p>
              <a:pPr>
                <a:lnSpc>
                  <a:spcPct val="15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查询方式：</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网站查询</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：,可登录应急管理部政府网站(http://</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www</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.mem</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 g</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ov.cn)</a:t>
              </a:r>
              <a:r>
                <a:rPr lang="zh-CN" altLang="zh-CN" sz="2000">
                  <a:latin typeface="微软雅黑" panose="020B0503020204020204" pitchFamily="34" charset="-122"/>
                  <a:ea typeface="微软雅黑" panose="020B0503020204020204" pitchFamily="34" charset="-122"/>
                  <a:cs typeface="微软雅黑" panose="020B0503020204020204" pitchFamily="34" charset="-122"/>
                </a:rPr>
                <a:t>，从</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“服务"中</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查询服务</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，进入“特种作业操作证及安全生产知识和管理能力考核合格信息查询</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按照提示输入信息后进行查询。</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微信查询</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：关注应急管理部官方微信 </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国家安全生产考试</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，使用</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证书查询</a:t>
              </a:r>
              <a:r>
                <a:rPr lang="en-US" altLang="zh-CN" sz="20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功能，扫码或输入查询。</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11645" y="2792"/>
              <a:ext cx="6837" cy="3415"/>
            </a:xfrm>
            <a:prstGeom prst="rect">
              <a:avLst/>
            </a:prstGeom>
            <a:noFill/>
          </p:spPr>
          <p:txBody>
            <a:bodyPr wrap="square" rtlCol="0" anchor="t">
              <a:spAutoFit/>
            </a:bodyPr>
            <a:p>
              <a:pPr>
                <a:lnSpc>
                  <a:spcPct val="150000"/>
                </a:lnSpc>
              </a:pP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下载方法：</a:t>
              </a:r>
              <a:endPar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已取证人员可登录官方微信公众号</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国家安全生产考试</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，按要求进行身份认证并注册成功后，下载打印本人电子证书（含普通纸质打印版）</a:t>
              </a:r>
              <a:endParaRPr lang="zh-CN" altLang="en-US"/>
            </a:p>
          </p:txBody>
        </p:sp>
        <p:pic>
          <p:nvPicPr>
            <p:cNvPr id="16" name="图片 15"/>
            <p:cNvPicPr>
              <a:picLocks noChangeAspect="1"/>
            </p:cNvPicPr>
            <p:nvPr/>
          </p:nvPicPr>
          <p:blipFill>
            <a:blip r:embed="rId1"/>
            <a:stretch>
              <a:fillRect/>
            </a:stretch>
          </p:blipFill>
          <p:spPr>
            <a:xfrm>
              <a:off x="12439" y="6308"/>
              <a:ext cx="3990" cy="3080"/>
            </a:xfrm>
            <a:prstGeom prst="rect">
              <a:avLst/>
            </a:prstGeom>
          </p:spPr>
        </p:pic>
        <p:sp>
          <p:nvSpPr>
            <p:cNvPr id="19" name="文本框 18"/>
            <p:cNvSpPr txBox="1"/>
            <p:nvPr/>
          </p:nvSpPr>
          <p:spPr>
            <a:xfrm>
              <a:off x="12892" y="9256"/>
              <a:ext cx="3248" cy="580"/>
            </a:xfrm>
            <a:prstGeom prst="rect">
              <a:avLst/>
            </a:prstGeom>
            <a:noFill/>
          </p:spPr>
          <p:txBody>
            <a:bodyPr wrap="square" rtlCol="0">
              <a:spAutoFit/>
            </a:bodyPr>
            <a:p>
              <a:r>
                <a:rPr lang="zh-CN" altLang="en-US" b="1"/>
                <a:t>国家安全生产考试</a:t>
              </a:r>
              <a:endParaRPr lang="zh-CN" altLang="en-US" b="1"/>
            </a:p>
          </p:txBody>
        </p:sp>
      </p:gr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tretch>
            <a:fillRect/>
          </a:stretch>
        </p:blipFill>
        <p:spPr>
          <a:xfrm>
            <a:off x="1853" y="0"/>
            <a:ext cx="12193057" cy="3596952"/>
          </a:xfrm>
          <a:prstGeom prst="rect">
            <a:avLst/>
          </a:prstGeom>
        </p:spPr>
      </p:pic>
      <p:sp>
        <p:nvSpPr>
          <p:cNvPr id="20" name="矩形 19"/>
          <p:cNvSpPr/>
          <p:nvPr/>
        </p:nvSpPr>
        <p:spPr bwMode="auto">
          <a:xfrm>
            <a:off x="1659437" y="1870477"/>
            <a:ext cx="8925144" cy="3672408"/>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1" name="文本框 19"/>
          <p:cNvSpPr txBox="1">
            <a:spLocks noChangeArrowheads="1"/>
          </p:cNvSpPr>
          <p:nvPr>
            <p:custDataLst>
              <p:tags r:id="rId2"/>
            </p:custDataLst>
          </p:nvPr>
        </p:nvSpPr>
        <p:spPr bwMode="auto">
          <a:xfrm>
            <a:off x="4247515" y="2572385"/>
            <a:ext cx="590931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defRPr/>
            </a:pPr>
            <a:r>
              <a:rPr lang="zh-CN" altLang="en-US" sz="4400" b="1">
                <a:solidFill>
                  <a:srgbClr val="FFFFFF"/>
                </a:solidFill>
                <a:latin typeface="微软雅黑" panose="020B0503020204020204" pitchFamily="34" charset="-122"/>
                <a:ea typeface="微软雅黑" panose="020B0503020204020204" pitchFamily="34" charset="-122"/>
              </a:rPr>
              <a:t>安全生产资格考核体系</a:t>
            </a:r>
            <a:endParaRPr lang="zh-CN" altLang="en-US" sz="4400" b="1">
              <a:solidFill>
                <a:srgbClr val="FFFFFF"/>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587082" y="2383402"/>
            <a:ext cx="1313181" cy="264687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600" b="0" i="0" u="none" strike="noStrike" kern="1200" cap="none" spc="0" normalizeH="0" baseline="0" noProof="0">
                <a:ln>
                  <a:noFill/>
                </a:ln>
                <a:solidFill>
                  <a:srgbClr val="FFFFFF"/>
                </a:solidFill>
                <a:effectLst/>
                <a:uLnTx/>
                <a:uFillTx/>
                <a:latin typeface="Impact" panose="020B0806030902050204" pitchFamily="34" charset="0"/>
                <a:ea typeface="微软雅黑 Light"/>
                <a:cs typeface="+mn-cs"/>
              </a:rPr>
              <a:t>3</a:t>
            </a:r>
            <a:endParaRPr kumimoji="0" lang="zh-CN" altLang="en-US" sz="16600" b="0" i="0" u="none" strike="noStrike" kern="1200" cap="none" spc="0" normalizeH="0" baseline="0" noProof="0" dirty="0">
              <a:ln>
                <a:noFill/>
              </a:ln>
              <a:solidFill>
                <a:srgbClr val="FFFFFF"/>
              </a:solidFill>
              <a:effectLst/>
              <a:uLnTx/>
              <a:uFillTx/>
              <a:latin typeface="Impact" panose="020B0806030902050204" pitchFamily="34" charset="0"/>
              <a:ea typeface="微软雅黑 Light"/>
              <a:cs typeface="+mn-cs"/>
            </a:endParaRPr>
          </a:p>
        </p:txBody>
      </p:sp>
      <p:cxnSp>
        <p:nvCxnSpPr>
          <p:cNvPr id="35" name="直接连接符 34"/>
          <p:cNvCxnSpPr/>
          <p:nvPr/>
        </p:nvCxnSpPr>
        <p:spPr bwMode="auto">
          <a:xfrm>
            <a:off x="3950139" y="2254102"/>
            <a:ext cx="0" cy="2903090"/>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9"/>
          <p:cNvSpPr txBox="1"/>
          <p:nvPr/>
        </p:nvSpPr>
        <p:spPr>
          <a:xfrm>
            <a:off x="1659178" y="4167737"/>
            <a:ext cx="1032637"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Light"/>
                <a:ea typeface="微软雅黑 Light"/>
                <a:cs typeface="+mn-cs"/>
              </a:rPr>
              <a:t>PART</a:t>
            </a:r>
            <a:endParaRPr kumimoji="0" lang="zh-CN" altLang="en-US" sz="2400" b="0" i="0" u="none" strike="noStrike" kern="1200" cap="none" spc="0" normalizeH="0" baseline="0" noProof="0" dirty="0">
              <a:ln>
                <a:noFill/>
              </a:ln>
              <a:solidFill>
                <a:srgbClr val="FFFFFF"/>
              </a:solidFill>
              <a:effectLst/>
              <a:uLnTx/>
              <a:uFillTx/>
              <a:latin typeface="微软雅黑 Light"/>
              <a:ea typeface="微软雅黑 Light"/>
              <a:cs typeface="+mn-cs"/>
            </a:endParaRPr>
          </a:p>
        </p:txBody>
      </p:sp>
      <p:sp>
        <p:nvSpPr>
          <p:cNvPr id="2" name="TextBox 9"/>
          <p:cNvSpPr txBox="1"/>
          <p:nvPr/>
        </p:nvSpPr>
        <p:spPr>
          <a:xfrm>
            <a:off x="5194300" y="4167505"/>
            <a:ext cx="2608580" cy="39878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lvl="0" algn="l">
              <a:buClrTx/>
              <a:buSzTx/>
            </a:pPr>
            <a:r>
              <a:rPr lang="zh-CN" altLang="en-US" b="1">
                <a:solidFill>
                  <a:srgbClr val="FFFFFF"/>
                </a:solidFill>
              </a:rPr>
              <a:t>考试形式及收费</a:t>
            </a:r>
            <a:endParaRPr lang="zh-CN" altLang="en-US" b="1">
              <a:solidFill>
                <a:srgbClr val="FFFFFF"/>
              </a:solidFill>
            </a:endParaRPr>
          </a:p>
        </p:txBody>
      </p:sp>
      <p:sp>
        <p:nvSpPr>
          <p:cNvPr id="4" name="TextBox 9"/>
          <p:cNvSpPr txBox="1"/>
          <p:nvPr/>
        </p:nvSpPr>
        <p:spPr>
          <a:xfrm>
            <a:off x="5194300" y="3596640"/>
            <a:ext cx="2608580" cy="39878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lvl="0" algn="l">
              <a:buClrTx/>
              <a:buSzTx/>
            </a:pPr>
            <a:r>
              <a:rPr lang="zh-CN" altLang="en-US" b="1">
                <a:solidFill>
                  <a:srgbClr val="FFFFFF"/>
                </a:solidFill>
              </a:rPr>
              <a:t>考核发证流程</a:t>
            </a:r>
            <a:endParaRPr lang="zh-CN" altLang="en-US" b="1">
              <a:solidFill>
                <a:srgbClr val="FFFFFF"/>
              </a:solidFill>
            </a:endParaRPr>
          </a:p>
        </p:txBody>
      </p:sp>
      <p:sp>
        <p:nvSpPr>
          <p:cNvPr id="23" name="Freeform 21"/>
          <p:cNvSpPr>
            <a:spLocks noEditPoints="1"/>
          </p:cNvSpPr>
          <p:nvPr/>
        </p:nvSpPr>
        <p:spPr bwMode="auto">
          <a:xfrm>
            <a:off x="4654113" y="3666819"/>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28" tIns="45714" rIns="91428" bIns="45714" numCol="1" anchor="t"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Freeform 21"/>
          <p:cNvSpPr>
            <a:spLocks noEditPoints="1"/>
          </p:cNvSpPr>
          <p:nvPr/>
        </p:nvSpPr>
        <p:spPr bwMode="auto">
          <a:xfrm>
            <a:off x="4654748" y="4256099"/>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28" tIns="45714" rIns="91428" bIns="45714" numCol="1" anchor="t"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Freeform 21"/>
          <p:cNvSpPr>
            <a:spLocks noEditPoints="1"/>
          </p:cNvSpPr>
          <p:nvPr/>
        </p:nvSpPr>
        <p:spPr bwMode="auto">
          <a:xfrm>
            <a:off x="4654748" y="4750129"/>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28" tIns="45714" rIns="91428" bIns="45714" numCol="1" anchor="t"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TextBox 9"/>
          <p:cNvSpPr txBox="1"/>
          <p:nvPr/>
        </p:nvSpPr>
        <p:spPr>
          <a:xfrm>
            <a:off x="5306060" y="4661535"/>
            <a:ext cx="1622425" cy="39878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lvl="0" algn="l">
              <a:buClrTx/>
              <a:buSzTx/>
            </a:pPr>
            <a:r>
              <a:rPr lang="zh-CN" altLang="en-US" b="1">
                <a:solidFill>
                  <a:srgbClr val="FFFFFF"/>
                </a:solidFill>
              </a:rPr>
              <a:t>考试点简介</a:t>
            </a:r>
            <a:endParaRPr lang="zh-CN" altLang="en-US" b="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安全生产资格考核体系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第三章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1</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、考核发证流程</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3" name="组合 2"/>
          <p:cNvGrpSpPr/>
          <p:nvPr/>
        </p:nvGrpSpPr>
        <p:grpSpPr>
          <a:xfrm>
            <a:off x="869950" y="1276350"/>
            <a:ext cx="10489565" cy="4903470"/>
            <a:chOff x="1370" y="2010"/>
            <a:chExt cx="16519" cy="7722"/>
          </a:xfrm>
        </p:grpSpPr>
        <p:sp>
          <p:nvSpPr>
            <p:cNvPr id="22" name="矩形 12"/>
            <p:cNvSpPr>
              <a:spLocks noChangeArrowheads="1"/>
            </p:cNvSpPr>
            <p:nvPr/>
          </p:nvSpPr>
          <p:spPr bwMode="auto">
            <a:xfrm>
              <a:off x="4117" y="2010"/>
              <a:ext cx="10485" cy="628"/>
            </a:xfrm>
            <a:prstGeom prst="rect">
              <a:avLst/>
            </a:prstGeom>
            <a:noFill/>
            <a:ln w="9525">
              <a:noFill/>
              <a:miter lim="800000"/>
            </a:ln>
          </p:spPr>
          <p:txBody>
            <a:bodyPr>
              <a:spAutoFit/>
            </a:bodyPr>
            <a:lstStyle/>
            <a:p>
              <a:pPr algn="ctr" eaLnBrk="0" hangingPunct="0"/>
              <a:r>
                <a:rPr lang="zh-CN" altLang="en-US" sz="2000" b="1">
                  <a:ea typeface="微软雅黑" panose="020B0503020204020204" pitchFamily="34" charset="-122"/>
                  <a:sym typeface="微软雅黑" panose="020B0503020204020204" pitchFamily="34" charset="-122"/>
                </a:rPr>
                <a:t>所有流程均在</a:t>
              </a:r>
              <a:r>
                <a:rPr lang="zh-CN" altLang="en-US" sz="2000" b="1">
                  <a:solidFill>
                    <a:srgbClr val="FF0000"/>
                  </a:solidFill>
                  <a:ea typeface="微软雅黑" panose="020B0503020204020204" pitchFamily="34" charset="-122"/>
                  <a:sym typeface="微软雅黑" panose="020B0503020204020204" pitchFamily="34" charset="-122"/>
                </a:rPr>
                <a:t>安全生产资格考试管理系统</a:t>
              </a:r>
              <a:r>
                <a:rPr lang="zh-CN" altLang="en-US" sz="2000" b="1">
                  <a:ea typeface="微软雅黑" panose="020B0503020204020204" pitchFamily="34" charset="-122"/>
                  <a:sym typeface="微软雅黑" panose="020B0503020204020204" pitchFamily="34" charset="-122"/>
                </a:rPr>
                <a:t>操作完成</a:t>
              </a:r>
              <a:endParaRPr lang="en-US" altLang="zh-CN" sz="2000" b="1">
                <a:solidFill>
                  <a:srgbClr val="2C2D34"/>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email"/>
            <a:stretch>
              <a:fillRect/>
            </a:stretch>
          </p:blipFill>
          <p:spPr>
            <a:xfrm>
              <a:off x="8249" y="4919"/>
              <a:ext cx="2342" cy="3749"/>
            </a:xfrm>
            <a:prstGeom prst="rect">
              <a:avLst/>
            </a:prstGeom>
          </p:spPr>
        </p:pic>
        <p:sp>
          <p:nvSpPr>
            <p:cNvPr id="6" name="圆: 空心 5"/>
            <p:cNvSpPr/>
            <p:nvPr/>
          </p:nvSpPr>
          <p:spPr bwMode="auto">
            <a:xfrm>
              <a:off x="6850" y="3765"/>
              <a:ext cx="5018" cy="5018"/>
            </a:xfrm>
            <a:prstGeom prst="donut">
              <a:avLst>
                <a:gd name="adj" fmla="val 8700"/>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endParaRPr>
            </a:p>
          </p:txBody>
        </p:sp>
        <p:sp>
          <p:nvSpPr>
            <p:cNvPr id="27" name="Oval 8"/>
            <p:cNvSpPr>
              <a:spLocks noChangeArrowheads="1"/>
            </p:cNvSpPr>
            <p:nvPr/>
          </p:nvSpPr>
          <p:spPr bwMode="auto">
            <a:xfrm>
              <a:off x="6477" y="3176"/>
              <a:ext cx="892" cy="894"/>
            </a:xfrm>
            <a:prstGeom prst="ellipse">
              <a:avLst/>
            </a:prstGeom>
            <a:solidFill>
              <a:schemeClr val="tx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r>
                <a:rPr lang="en-US" altLang="zh-CN">
                  <a:solidFill>
                    <a:schemeClr val="accent2"/>
                  </a:solidFill>
                  <a:latin typeface="微软雅黑" panose="020B0503020204020204" pitchFamily="34" charset="-122"/>
                  <a:ea typeface="微软雅黑" panose="020B0503020204020204" pitchFamily="34" charset="-122"/>
                </a:rPr>
                <a:t>1</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0" name="Oval 10"/>
            <p:cNvSpPr>
              <a:spLocks noChangeArrowheads="1"/>
            </p:cNvSpPr>
            <p:nvPr/>
          </p:nvSpPr>
          <p:spPr bwMode="auto">
            <a:xfrm>
              <a:off x="5585" y="5827"/>
              <a:ext cx="892" cy="894"/>
            </a:xfrm>
            <a:prstGeom prst="ellipse">
              <a:avLst/>
            </a:prstGeom>
            <a:solidFill>
              <a:schemeClr val="tx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r>
                <a:rPr lang="en-US" altLang="zh-CN">
                  <a:solidFill>
                    <a:schemeClr val="accent2"/>
                  </a:solidFill>
                  <a:latin typeface="微软雅黑" panose="020B0503020204020204" pitchFamily="34" charset="-122"/>
                  <a:ea typeface="微软雅黑" panose="020B0503020204020204" pitchFamily="34" charset="-122"/>
                </a:rPr>
                <a:t>2</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3" name="Oval 9"/>
            <p:cNvSpPr>
              <a:spLocks noChangeArrowheads="1"/>
            </p:cNvSpPr>
            <p:nvPr/>
          </p:nvSpPr>
          <p:spPr bwMode="auto">
            <a:xfrm>
              <a:off x="6315" y="8107"/>
              <a:ext cx="892" cy="894"/>
            </a:xfrm>
            <a:prstGeom prst="ellipse">
              <a:avLst/>
            </a:prstGeom>
            <a:solidFill>
              <a:schemeClr val="tx1"/>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r>
                <a:rPr lang="en-US" altLang="zh-CN">
                  <a:solidFill>
                    <a:schemeClr val="accent2"/>
                  </a:solidFill>
                  <a:latin typeface="微软雅黑" panose="020B0503020204020204" pitchFamily="34" charset="-122"/>
                  <a:ea typeface="微软雅黑" panose="020B0503020204020204" pitchFamily="34" charset="-122"/>
                </a:rPr>
                <a:t>3</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6" name="Oval 11"/>
            <p:cNvSpPr>
              <a:spLocks noChangeArrowheads="1"/>
            </p:cNvSpPr>
            <p:nvPr/>
          </p:nvSpPr>
          <p:spPr bwMode="auto">
            <a:xfrm>
              <a:off x="11345" y="3176"/>
              <a:ext cx="892" cy="894"/>
            </a:xfrm>
            <a:prstGeom prst="ellipse">
              <a:avLst/>
            </a:prstGeom>
            <a:solidFill>
              <a:schemeClr val="bg2"/>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r>
                <a:rPr lang="en-US" altLang="zh-CN">
                  <a:solidFill>
                    <a:schemeClr val="accent2"/>
                  </a:solidFill>
                  <a:latin typeface="微软雅黑" panose="020B0503020204020204" pitchFamily="34" charset="-122"/>
                  <a:ea typeface="微软雅黑" panose="020B0503020204020204" pitchFamily="34" charset="-122"/>
                </a:rPr>
                <a:t>4</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9" name="Oval 13"/>
            <p:cNvSpPr>
              <a:spLocks noChangeArrowheads="1"/>
            </p:cNvSpPr>
            <p:nvPr/>
          </p:nvSpPr>
          <p:spPr bwMode="auto">
            <a:xfrm>
              <a:off x="12237" y="5827"/>
              <a:ext cx="892" cy="894"/>
            </a:xfrm>
            <a:prstGeom prst="ellipse">
              <a:avLst/>
            </a:prstGeom>
            <a:solidFill>
              <a:schemeClr val="bg2"/>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r>
                <a:rPr lang="en-US" altLang="zh-CN">
                  <a:solidFill>
                    <a:schemeClr val="accent2"/>
                  </a:solidFill>
                  <a:latin typeface="微软雅黑" panose="020B0503020204020204" pitchFamily="34" charset="-122"/>
                  <a:ea typeface="微软雅黑" panose="020B0503020204020204" pitchFamily="34" charset="-122"/>
                </a:rPr>
                <a:t>5</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2" name="Oval 12"/>
            <p:cNvSpPr>
              <a:spLocks noChangeArrowheads="1"/>
            </p:cNvSpPr>
            <p:nvPr/>
          </p:nvSpPr>
          <p:spPr bwMode="auto">
            <a:xfrm>
              <a:off x="11622" y="8107"/>
              <a:ext cx="892" cy="894"/>
            </a:xfrm>
            <a:prstGeom prst="ellipse">
              <a:avLst/>
            </a:prstGeom>
            <a:solidFill>
              <a:schemeClr val="bg2"/>
            </a:solidFill>
            <a:ln w="19050"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p>
              <a:pPr algn="ctr"/>
              <a:r>
                <a:rPr lang="en-US" altLang="zh-CN">
                  <a:solidFill>
                    <a:schemeClr val="accent2"/>
                  </a:solidFill>
                  <a:latin typeface="微软雅黑" panose="020B0503020204020204" pitchFamily="34" charset="-122"/>
                  <a:ea typeface="微软雅黑" panose="020B0503020204020204" pitchFamily="34" charset="-122"/>
                </a:rPr>
                <a:t>6</a:t>
              </a:r>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4" name="矩形 43"/>
            <p:cNvSpPr/>
            <p:nvPr/>
          </p:nvSpPr>
          <p:spPr>
            <a:xfrm>
              <a:off x="1655" y="3621"/>
              <a:ext cx="4660" cy="2082"/>
            </a:xfrm>
            <a:prstGeom prst="rect">
              <a:avLst/>
            </a:prstGeom>
            <a:noFill/>
          </p:spPr>
          <p:txBody>
            <a:bodyPr wrap="square" rtlCol="0">
              <a:spAutoFit/>
            </a:bodyPr>
            <a:lstStyle/>
            <a:p>
              <a:pPr algn="just">
                <a:lnSpc>
                  <a:spcPct val="100000"/>
                </a:lnSpc>
                <a:spcBef>
                  <a:spcPts val="1200"/>
                </a:spcBef>
                <a:buClrTx/>
                <a:buSzTx/>
              </a:pPr>
              <a:r>
                <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个人到培训机构报名参加培训（培训机构名单可在上海应急管理局网站上查询）；</a:t>
              </a:r>
              <a:r>
                <a:rPr lang="zh-CN" altLang="en-US" sz="1600">
                  <a:ea typeface="微软雅黑" panose="020B0503020204020204" pitchFamily="34" charset="-122"/>
                  <a:sym typeface="微软雅黑" panose="020B0503020204020204" pitchFamily="34" charset="-122"/>
                </a:rPr>
                <a:t>培训机构按照人员报名情况自行安排开班并培训。</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45" name="矩形 44"/>
            <p:cNvSpPr/>
            <p:nvPr/>
          </p:nvSpPr>
          <p:spPr>
            <a:xfrm>
              <a:off x="1370" y="6144"/>
              <a:ext cx="4002" cy="1695"/>
            </a:xfrm>
            <a:prstGeom prst="rect">
              <a:avLst/>
            </a:prstGeom>
            <a:noFill/>
          </p:spPr>
          <p:txBody>
            <a:bodyPr wrap="square" rtlCol="0">
              <a:spAutoFit/>
            </a:bodyPr>
            <a:lstStyle/>
            <a:p>
              <a:pPr algn="just">
                <a:lnSpc>
                  <a:spcPct val="100000"/>
                </a:lnSpc>
                <a:spcBef>
                  <a:spcPts val="1200"/>
                </a:spcBef>
                <a:buClrTx/>
                <a:buSzTx/>
              </a:pPr>
              <a:r>
                <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培训完成后由培训机构代为考试报名，上报至考试机构，系统安排考试地点及日期</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46" name="矩形 45"/>
            <p:cNvSpPr/>
            <p:nvPr/>
          </p:nvSpPr>
          <p:spPr>
            <a:xfrm>
              <a:off x="1655" y="8426"/>
              <a:ext cx="4505" cy="1307"/>
            </a:xfrm>
            <a:prstGeom prst="rect">
              <a:avLst/>
            </a:prstGeom>
            <a:noFill/>
          </p:spPr>
          <p:txBody>
            <a:bodyPr wrap="square" rtlCol="0">
              <a:spAutoFit/>
            </a:bodyPr>
            <a:lstStyle/>
            <a:p>
              <a:pPr algn="just">
                <a:lnSpc>
                  <a:spcPct val="100000"/>
                </a:lnSpc>
                <a:spcBef>
                  <a:spcPts val="1200"/>
                </a:spcBef>
                <a:buClrTx/>
                <a:buSzTx/>
              </a:pPr>
              <a:r>
                <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培训机构代收考试费并至考试机构缴费后自行打印准考证并发放至个人</a:t>
              </a:r>
              <a:endParaRPr lang="zh-CN" altLang="en-US" sz="1600">
                <a:solidFill>
                  <a:schemeClr val="accent1"/>
                </a:solidFill>
                <a:latin typeface="微软雅黑" panose="020B0503020204020204" pitchFamily="34" charset="-122"/>
                <a:ea typeface="微软雅黑" panose="020B0503020204020204" pitchFamily="34" charset="-122"/>
              </a:endParaRPr>
            </a:p>
          </p:txBody>
        </p:sp>
        <p:sp>
          <p:nvSpPr>
            <p:cNvPr id="47" name="矩形 46"/>
            <p:cNvSpPr/>
            <p:nvPr/>
          </p:nvSpPr>
          <p:spPr>
            <a:xfrm>
              <a:off x="12514" y="3532"/>
              <a:ext cx="5157" cy="1695"/>
            </a:xfrm>
            <a:prstGeom prst="rect">
              <a:avLst/>
            </a:prstGeom>
            <a:noFill/>
          </p:spPr>
          <p:txBody>
            <a:bodyPr wrap="square" rtlCol="0">
              <a:spAutoFit/>
            </a:bodyPr>
            <a:lstStyle/>
            <a:p>
              <a:pPr algn="just"/>
              <a:r>
                <a:rPr lang="zh-CN" altLang="en-US" sz="1600">
                  <a:ea typeface="微软雅黑" panose="020B0503020204020204" pitchFamily="34" charset="-122"/>
                  <a:sym typeface="微软雅黑" panose="020B0503020204020204" pitchFamily="34" charset="-122"/>
                </a:rPr>
                <a:t>考生按照准考证信息到考试点参加安全理论考试和实际操作考试。</a:t>
              </a:r>
              <a:r>
                <a:rPr lang="zh-CN" altLang="en-US" sz="1600" dirty="0">
                  <a:solidFill>
                    <a:schemeClr val="accent1"/>
                  </a:solidFill>
                  <a:latin typeface="微软雅黑" panose="020B0503020204020204" pitchFamily="34" charset="-122"/>
                  <a:ea typeface="微软雅黑" panose="020B0503020204020204" pitchFamily="34" charset="-122"/>
                  <a:sym typeface="+mn-ea"/>
                </a:rPr>
                <a:t>考试点对考试合格人员成绩确认并上传至考试机构</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48" name="矩形 47"/>
            <p:cNvSpPr/>
            <p:nvPr/>
          </p:nvSpPr>
          <p:spPr>
            <a:xfrm>
              <a:off x="13188" y="6062"/>
              <a:ext cx="4247" cy="1695"/>
            </a:xfrm>
            <a:prstGeom prst="rect">
              <a:avLst/>
            </a:prstGeom>
            <a:noFill/>
          </p:spPr>
          <p:txBody>
            <a:bodyPr wrap="square" rtlCol="0">
              <a:spAutoFit/>
            </a:bodyPr>
            <a:lstStyle/>
            <a:p>
              <a:pPr algn="just"/>
              <a:r>
                <a:rPr lang="zh-CN" altLang="en-US" sz="1600" dirty="0">
                  <a:solidFill>
                    <a:schemeClr val="accent1"/>
                  </a:solidFill>
                  <a:latin typeface="微软雅黑" panose="020B0503020204020204" pitchFamily="34" charset="-122"/>
                  <a:ea typeface="微软雅黑" panose="020B0503020204020204" pitchFamily="34" charset="-122"/>
                </a:rPr>
                <a:t>考试机构完成成绩等信息复核上传至</a:t>
              </a:r>
              <a:r>
                <a:rPr lang="zh-CN" altLang="en-US" sz="1600" dirty="0">
                  <a:solidFill>
                    <a:schemeClr val="accent1"/>
                  </a:solidFill>
                  <a:latin typeface="微软雅黑" panose="020B0503020204020204" pitchFamily="34" charset="-122"/>
                  <a:ea typeface="微软雅黑" panose="020B0503020204020204" pitchFamily="34" charset="-122"/>
                  <a:sym typeface="+mn-ea"/>
                </a:rPr>
                <a:t>全国安全培训考试信息管理平台后生成电子证书</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49" name="矩形 48"/>
            <p:cNvSpPr/>
            <p:nvPr/>
          </p:nvSpPr>
          <p:spPr>
            <a:xfrm>
              <a:off x="12733" y="8426"/>
              <a:ext cx="5157" cy="919"/>
            </a:xfrm>
            <a:prstGeom prst="rect">
              <a:avLst/>
            </a:prstGeom>
            <a:noFill/>
          </p:spPr>
          <p:txBody>
            <a:bodyPr wrap="square" rtlCol="0">
              <a:spAutoFit/>
            </a:bodyPr>
            <a:lstStyle/>
            <a:p>
              <a:pPr algn="just"/>
              <a:r>
                <a:rPr lang="zh-CN" altLang="en-US" sz="1600" dirty="0">
                  <a:solidFill>
                    <a:schemeClr val="accent1"/>
                  </a:solidFill>
                  <a:latin typeface="微软雅黑" panose="020B0503020204020204" pitchFamily="34" charset="-122"/>
                  <a:ea typeface="微软雅黑" panose="020B0503020204020204" pitchFamily="34" charset="-122"/>
                </a:rPr>
                <a:t>个人按照要求在微信公众号完成注册后，自行下载电子证书。</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747" y="3001"/>
              <a:ext cx="1568" cy="531"/>
            </a:xfrm>
            <a:prstGeom prst="rect">
              <a:avLst/>
            </a:prstGeom>
            <a:noFill/>
          </p:spPr>
          <p:txBody>
            <a:bodyPr wrap="none" rtlCol="0">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培训报名</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4017" y="5703"/>
              <a:ext cx="1568" cy="531"/>
            </a:xfrm>
            <a:prstGeom prst="rect">
              <a:avLst/>
            </a:prstGeom>
            <a:noFill/>
          </p:spPr>
          <p:txBody>
            <a:bodyPr wrap="none" rtlCol="0">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考试报名</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3952" y="7895"/>
              <a:ext cx="2208" cy="531"/>
            </a:xfrm>
            <a:prstGeom prst="rect">
              <a:avLst/>
            </a:prstGeom>
            <a:noFill/>
          </p:spPr>
          <p:txBody>
            <a:bodyPr wrap="none" rtlCol="0">
              <a:spAutoFit/>
            </a:bodyPr>
            <a:lstStyle/>
            <a:p>
              <a:pPr algn="r"/>
              <a:r>
                <a:rPr lang="zh-CN" altLang="en-US" sz="1600" b="1" dirty="0">
                  <a:solidFill>
                    <a:schemeClr val="bg1"/>
                  </a:solidFill>
                  <a:latin typeface="微软雅黑" panose="020B0503020204020204" pitchFamily="34" charset="-122"/>
                  <a:ea typeface="微软雅黑" panose="020B0503020204020204" pitchFamily="34" charset="-122"/>
                </a:rPr>
                <a:t>缴费与准考证</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2237" y="3001"/>
              <a:ext cx="2528" cy="531"/>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考试与成绩确认</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3129" y="5531"/>
              <a:ext cx="2518" cy="531"/>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电子证书生成</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2733" y="7895"/>
              <a:ext cx="1888" cy="531"/>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发证与取证</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4"/>
          <p:cNvPicPr>
            <a:picLocks noChangeAspect="1"/>
          </p:cNvPicPr>
          <p:nvPr/>
        </p:nvPicPr>
        <p:blipFill>
          <a:blip r:embed="rId1"/>
          <a:srcRect b="16847"/>
          <a:stretch>
            <a:fillRect/>
          </a:stretch>
        </p:blipFill>
        <p:spPr>
          <a:xfrm>
            <a:off x="7813040" y="3628390"/>
            <a:ext cx="3851910" cy="2726690"/>
          </a:xfrm>
          <a:prstGeom prst="rect">
            <a:avLst/>
          </a:prstGeom>
          <a:noFill/>
          <a:ln w="9525">
            <a:noFill/>
          </a:ln>
        </p:spPr>
      </p:pic>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安全生产资格考核体系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第三章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2</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、考试形式、收费</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5" name="组合 4"/>
          <p:cNvGrpSpPr/>
          <p:nvPr/>
        </p:nvGrpSpPr>
        <p:grpSpPr>
          <a:xfrm>
            <a:off x="904240" y="1395730"/>
            <a:ext cx="9283700" cy="4289425"/>
            <a:chOff x="1424" y="2198"/>
            <a:chExt cx="14620" cy="6755"/>
          </a:xfrm>
        </p:grpSpPr>
        <p:sp>
          <p:nvSpPr>
            <p:cNvPr id="58" name="矩形: 圆角 57"/>
            <p:cNvSpPr/>
            <p:nvPr/>
          </p:nvSpPr>
          <p:spPr bwMode="auto">
            <a:xfrm>
              <a:off x="1424" y="2199"/>
              <a:ext cx="751" cy="751"/>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pPr algn="ctr"/>
              <a:r>
                <a:rPr lang="en-US" altLang="zh-CN" sz="2400">
                  <a:solidFill>
                    <a:schemeClr val="accent2"/>
                  </a:solidFill>
                  <a:latin typeface="Impact" panose="020B0806030902050204" pitchFamily="34" charset="0"/>
                  <a:ea typeface="微软雅黑 Light" panose="020B0502040204020203" pitchFamily="34" charset="-122"/>
                </a:rPr>
                <a:t>1</a:t>
              </a:r>
              <a:endParaRPr lang="zh-CN" altLang="en-US" sz="2400">
                <a:solidFill>
                  <a:schemeClr val="accent2"/>
                </a:solidFill>
                <a:latin typeface="Impact" panose="020B0806030902050204" pitchFamily="34" charset="0"/>
                <a:ea typeface="微软雅黑 Light" panose="020B0502040204020203" pitchFamily="34" charset="-122"/>
              </a:endParaRPr>
            </a:p>
          </p:txBody>
        </p:sp>
        <p:grpSp>
          <p:nvGrpSpPr>
            <p:cNvPr id="4" name="组合 3"/>
            <p:cNvGrpSpPr/>
            <p:nvPr/>
          </p:nvGrpSpPr>
          <p:grpSpPr>
            <a:xfrm>
              <a:off x="2388" y="2198"/>
              <a:ext cx="13656" cy="1125"/>
              <a:chOff x="1516600" y="1396464"/>
              <a:chExt cx="5878711" cy="714160"/>
            </a:xfrm>
          </p:grpSpPr>
          <p:sp>
            <p:nvSpPr>
              <p:cNvPr id="59" name="矩形: 圆角 58"/>
              <p:cNvSpPr/>
              <p:nvPr/>
            </p:nvSpPr>
            <p:spPr bwMode="auto">
              <a:xfrm>
                <a:off x="1516600" y="1396464"/>
                <a:ext cx="5878711" cy="476726"/>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endParaRPr lang="zh-CN" altLang="en-US" sz="3200">
                  <a:solidFill>
                    <a:schemeClr val="accent2"/>
                  </a:solidFill>
                  <a:latin typeface="Impact" panose="020B0806030902050204" pitchFamily="34" charset="0"/>
                  <a:ea typeface="微软雅黑 Light" panose="020B0502040204020203" pitchFamily="34" charset="-122"/>
                </a:endParaRPr>
              </a:p>
            </p:txBody>
          </p:sp>
          <p:sp>
            <p:nvSpPr>
              <p:cNvPr id="9" name="矩形 8"/>
              <p:cNvSpPr/>
              <p:nvPr/>
            </p:nvSpPr>
            <p:spPr>
              <a:xfrm>
                <a:off x="1554065" y="1465679"/>
                <a:ext cx="5644515" cy="644945"/>
              </a:xfrm>
              <a:prstGeom prst="rect">
                <a:avLst/>
              </a:prstGeom>
            </p:spPr>
            <p:txBody>
              <a:bodyPr wrap="square">
                <a:spAutoFit/>
              </a:bodyPr>
              <a:p>
                <a:pPr eaLnBrk="0" hangingPunct="0"/>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高危行业负责人及安全管理人员</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考试</a:t>
                </a:r>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仅需参加</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安全</a:t>
                </a:r>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理论</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知识考试</a:t>
                </a:r>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，不收取考试费。</a:t>
                </a:r>
                <a:endParaRPr lang="zh-CN" altLang="en-US" b="1"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endParaRPr>
              </a:p>
            </p:txBody>
          </p:sp>
        </p:grpSp>
        <p:grpSp>
          <p:nvGrpSpPr>
            <p:cNvPr id="3" name="组合 2"/>
            <p:cNvGrpSpPr/>
            <p:nvPr/>
          </p:nvGrpSpPr>
          <p:grpSpPr>
            <a:xfrm>
              <a:off x="2388" y="5025"/>
              <a:ext cx="11044" cy="751"/>
              <a:chOff x="1516600" y="1396464"/>
              <a:chExt cx="5878711" cy="476726"/>
            </a:xfrm>
          </p:grpSpPr>
          <p:sp>
            <p:nvSpPr>
              <p:cNvPr id="8" name="矩形: 圆角 58"/>
              <p:cNvSpPr/>
              <p:nvPr/>
            </p:nvSpPr>
            <p:spPr bwMode="auto">
              <a:xfrm>
                <a:off x="1516600" y="1396464"/>
                <a:ext cx="5878711" cy="476726"/>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endParaRPr lang="zh-CN" altLang="en-US" sz="3200">
                  <a:solidFill>
                    <a:schemeClr val="accent2"/>
                  </a:solidFill>
                  <a:latin typeface="Impact" panose="020B0806030902050204" pitchFamily="34" charset="0"/>
                  <a:ea typeface="微软雅黑 Light" panose="020B0502040204020203" pitchFamily="34" charset="-122"/>
                </a:endParaRPr>
              </a:p>
            </p:txBody>
          </p:sp>
          <p:sp>
            <p:nvSpPr>
              <p:cNvPr id="10" name="矩形 9"/>
              <p:cNvSpPr/>
              <p:nvPr/>
            </p:nvSpPr>
            <p:spPr>
              <a:xfrm>
                <a:off x="1554065" y="1465679"/>
                <a:ext cx="5644515" cy="368177"/>
              </a:xfrm>
              <a:prstGeom prst="rect">
                <a:avLst/>
              </a:prstGeom>
            </p:spPr>
            <p:txBody>
              <a:bodyPr wrap="square">
                <a:spAutoFit/>
              </a:bodyPr>
              <a:p>
                <a:pPr eaLnBrk="0" hangingPunct="0"/>
                <a:r>
                  <a:rPr lang="zh-CN"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所有考试均在指定的考试点开展。所有工种均实行计算机考试。</a:t>
                </a:r>
                <a:endParaRPr lang="zh-CN" altLang="zh-CN" b="1"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endParaRPr>
              </a:p>
            </p:txBody>
          </p:sp>
        </p:grpSp>
        <p:grpSp>
          <p:nvGrpSpPr>
            <p:cNvPr id="11" name="组合 10"/>
            <p:cNvGrpSpPr/>
            <p:nvPr/>
          </p:nvGrpSpPr>
          <p:grpSpPr>
            <a:xfrm>
              <a:off x="2388" y="3506"/>
              <a:ext cx="12398" cy="751"/>
              <a:chOff x="1516600" y="1396464"/>
              <a:chExt cx="5878711" cy="476726"/>
            </a:xfrm>
          </p:grpSpPr>
          <p:sp>
            <p:nvSpPr>
              <p:cNvPr id="12" name="矩形: 圆角 58"/>
              <p:cNvSpPr/>
              <p:nvPr/>
            </p:nvSpPr>
            <p:spPr bwMode="auto">
              <a:xfrm>
                <a:off x="1516600" y="1396464"/>
                <a:ext cx="5878711" cy="476726"/>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endParaRPr lang="zh-CN" altLang="en-US" sz="3200">
                  <a:solidFill>
                    <a:schemeClr val="accent2"/>
                  </a:solidFill>
                  <a:latin typeface="Impact" panose="020B0806030902050204" pitchFamily="34" charset="0"/>
                  <a:ea typeface="微软雅黑 Light" panose="020B0502040204020203" pitchFamily="34" charset="-122"/>
                </a:endParaRPr>
              </a:p>
            </p:txBody>
          </p:sp>
          <p:sp>
            <p:nvSpPr>
              <p:cNvPr id="13" name="矩形 12"/>
              <p:cNvSpPr/>
              <p:nvPr/>
            </p:nvSpPr>
            <p:spPr>
              <a:xfrm>
                <a:off x="1554065" y="1465679"/>
                <a:ext cx="5644515" cy="368177"/>
              </a:xfrm>
              <a:prstGeom prst="rect">
                <a:avLst/>
              </a:prstGeom>
            </p:spPr>
            <p:txBody>
              <a:bodyPr wrap="square">
                <a:spAutoFit/>
              </a:bodyPr>
              <a:p>
                <a:pPr eaLnBrk="0" hangingPunct="0"/>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特种作业人员考试分</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安全</a:t>
                </a:r>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理论</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知识考试</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和实际操作考试。</a:t>
                </a:r>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考试费</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60</a:t>
                </a:r>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元</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a:t>
                </a:r>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人</a:t>
                </a:r>
                <a:endParaRPr lang="zh-CN" altLang="en-US" b="1"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endParaRPr>
              </a:p>
            </p:txBody>
          </p:sp>
        </p:grpSp>
        <p:grpSp>
          <p:nvGrpSpPr>
            <p:cNvPr id="14" name="组合 13"/>
            <p:cNvGrpSpPr/>
            <p:nvPr/>
          </p:nvGrpSpPr>
          <p:grpSpPr>
            <a:xfrm>
              <a:off x="2388" y="6495"/>
              <a:ext cx="9702" cy="1125"/>
              <a:chOff x="1516600" y="1396464"/>
              <a:chExt cx="5878711" cy="714160"/>
            </a:xfrm>
          </p:grpSpPr>
          <p:sp>
            <p:nvSpPr>
              <p:cNvPr id="15" name="矩形: 圆角 58"/>
              <p:cNvSpPr/>
              <p:nvPr/>
            </p:nvSpPr>
            <p:spPr bwMode="auto">
              <a:xfrm>
                <a:off x="1516600" y="1396464"/>
                <a:ext cx="5878711" cy="476726"/>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endParaRPr lang="zh-CN" altLang="en-US" sz="3200">
                  <a:solidFill>
                    <a:schemeClr val="accent2"/>
                  </a:solidFill>
                  <a:latin typeface="Impact" panose="020B0806030902050204" pitchFamily="34" charset="0"/>
                  <a:ea typeface="微软雅黑 Light" panose="020B0502040204020203" pitchFamily="34" charset="-122"/>
                </a:endParaRPr>
              </a:p>
            </p:txBody>
          </p:sp>
          <p:sp>
            <p:nvSpPr>
              <p:cNvPr id="16" name="矩形 15"/>
              <p:cNvSpPr/>
              <p:nvPr/>
            </p:nvSpPr>
            <p:spPr>
              <a:xfrm>
                <a:off x="1554065" y="1465679"/>
                <a:ext cx="5644515" cy="644945"/>
              </a:xfrm>
              <a:prstGeom prst="rect">
                <a:avLst/>
              </a:prstGeom>
            </p:spPr>
            <p:txBody>
              <a:bodyPr wrap="square">
                <a:spAutoFit/>
              </a:bodyPr>
              <a:p>
                <a:pPr eaLnBrk="0" hangingPunct="0"/>
                <a:r>
                  <a:rPr lang="zh-CN"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考试时间为</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120</a:t>
                </a:r>
                <a:r>
                  <a:rPr lang="zh-CN"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分钟，满分为</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100</a:t>
                </a:r>
                <a:r>
                  <a:rPr lang="zh-CN"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分，</a:t>
                </a:r>
                <a:r>
                  <a:rPr lang="en-US"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80</a:t>
                </a:r>
                <a:r>
                  <a:rPr lang="zh-CN" altLang="zh-CN"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分及以上为合格</a:t>
                </a:r>
                <a:r>
                  <a:rPr lang="zh-CN" altLang="zh-CN" noProof="0" dirty="0" smtClean="0">
                    <a:ln>
                      <a:noFill/>
                    </a:ln>
                    <a:solidFill>
                      <a:schemeClr val="accent2"/>
                    </a:solidFill>
                    <a:effectLst/>
                    <a:uLnTx/>
                    <a:uFillTx/>
                    <a:latin typeface="微软雅黑" panose="020B0503020204020204" pitchFamily="34" charset="-122"/>
                    <a:ea typeface="微软雅黑" panose="020B0503020204020204" pitchFamily="34" charset="-122"/>
                    <a:sym typeface="+mn-ea"/>
                  </a:rPr>
                  <a:t>。</a:t>
                </a:r>
                <a:endParaRPr lang="zh-CN" altLang="zh-CN" b="1" noProof="0" dirty="0" smtClean="0">
                  <a:ln>
                    <a:noFill/>
                  </a:ln>
                  <a:solidFill>
                    <a:schemeClr val="accent2"/>
                  </a:solidFill>
                  <a:effectLst/>
                  <a:uLnTx/>
                  <a:uFillTx/>
                  <a:latin typeface="微软雅黑" panose="020B0503020204020204" pitchFamily="34" charset="-122"/>
                  <a:ea typeface="微软雅黑" panose="020B0503020204020204" pitchFamily="34" charset="-122"/>
                  <a:sym typeface="+mn-ea"/>
                </a:endParaRPr>
              </a:p>
            </p:txBody>
          </p:sp>
        </p:grpSp>
        <p:grpSp>
          <p:nvGrpSpPr>
            <p:cNvPr id="19" name="组合 18"/>
            <p:cNvGrpSpPr/>
            <p:nvPr/>
          </p:nvGrpSpPr>
          <p:grpSpPr>
            <a:xfrm>
              <a:off x="2388" y="7829"/>
              <a:ext cx="7762" cy="1125"/>
              <a:chOff x="1516600" y="1396464"/>
              <a:chExt cx="5878711" cy="714160"/>
            </a:xfrm>
          </p:grpSpPr>
          <p:sp>
            <p:nvSpPr>
              <p:cNvPr id="20" name="矩形: 圆角 58"/>
              <p:cNvSpPr/>
              <p:nvPr/>
            </p:nvSpPr>
            <p:spPr bwMode="auto">
              <a:xfrm>
                <a:off x="1516600" y="1396464"/>
                <a:ext cx="5878711" cy="476726"/>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endParaRPr lang="zh-CN" altLang="en-US" sz="3200">
                  <a:solidFill>
                    <a:schemeClr val="accent2"/>
                  </a:solidFill>
                  <a:latin typeface="Impact" panose="020B0806030902050204" pitchFamily="34" charset="0"/>
                  <a:ea typeface="微软雅黑 Light" panose="020B0502040204020203" pitchFamily="34" charset="-122"/>
                </a:endParaRPr>
              </a:p>
            </p:txBody>
          </p:sp>
          <p:sp>
            <p:nvSpPr>
              <p:cNvPr id="21" name="矩形 20"/>
              <p:cNvSpPr/>
              <p:nvPr/>
            </p:nvSpPr>
            <p:spPr>
              <a:xfrm>
                <a:off x="1554065" y="1465679"/>
                <a:ext cx="5644515" cy="644945"/>
              </a:xfrm>
              <a:prstGeom prst="rect">
                <a:avLst/>
              </a:prstGeom>
            </p:spPr>
            <p:txBody>
              <a:bodyPr wrap="square">
                <a:spAutoFit/>
              </a:bodyPr>
              <a:p>
                <a:pPr eaLnBrk="0" hangingPunct="0"/>
                <a:r>
                  <a:rPr lang="zh-CN" altLang="en-US"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所有工种考试题均采用应急管理部统编题库</a:t>
                </a:r>
                <a:r>
                  <a:rPr lang="zh-CN" altLang="en-US" b="1"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rPr>
                  <a:t>。</a:t>
                </a:r>
                <a:endParaRPr lang="zh-CN" altLang="en-US" b="1" noProof="0" dirty="0">
                  <a:ln>
                    <a:noFill/>
                  </a:ln>
                  <a:solidFill>
                    <a:schemeClr val="accent2"/>
                  </a:solidFill>
                  <a:effectLst/>
                  <a:uLnTx/>
                  <a:uFillTx/>
                  <a:latin typeface="微软雅黑" panose="020B0503020204020204" pitchFamily="34" charset="-122"/>
                  <a:ea typeface="微软雅黑" panose="020B0503020204020204" pitchFamily="34" charset="-122"/>
                  <a:sym typeface="+mn-ea"/>
                </a:endParaRPr>
              </a:p>
            </p:txBody>
          </p:sp>
        </p:grpSp>
        <p:sp>
          <p:nvSpPr>
            <p:cNvPr id="23" name="矩形: 圆角 57"/>
            <p:cNvSpPr/>
            <p:nvPr/>
          </p:nvSpPr>
          <p:spPr bwMode="auto">
            <a:xfrm>
              <a:off x="1424" y="3506"/>
              <a:ext cx="751" cy="751"/>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pPr algn="ctr"/>
              <a:r>
                <a:rPr lang="en-US" altLang="zh-CN" sz="2400">
                  <a:solidFill>
                    <a:schemeClr val="accent2"/>
                  </a:solidFill>
                  <a:latin typeface="Impact" panose="020B0806030902050204" pitchFamily="34" charset="0"/>
                  <a:ea typeface="微软雅黑 Light" panose="020B0502040204020203" pitchFamily="34" charset="-122"/>
                </a:rPr>
                <a:t>2</a:t>
              </a:r>
              <a:endParaRPr lang="zh-CN" altLang="en-US" sz="2400">
                <a:solidFill>
                  <a:schemeClr val="accent2"/>
                </a:solidFill>
                <a:latin typeface="Impact" panose="020B0806030902050204" pitchFamily="34" charset="0"/>
                <a:ea typeface="微软雅黑 Light" panose="020B0502040204020203" pitchFamily="34" charset="-122"/>
              </a:endParaRPr>
            </a:p>
          </p:txBody>
        </p:sp>
        <p:sp>
          <p:nvSpPr>
            <p:cNvPr id="24" name="矩形: 圆角 57"/>
            <p:cNvSpPr/>
            <p:nvPr/>
          </p:nvSpPr>
          <p:spPr bwMode="auto">
            <a:xfrm>
              <a:off x="1424" y="4963"/>
              <a:ext cx="751" cy="751"/>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pPr algn="ctr"/>
              <a:r>
                <a:rPr lang="en-US" altLang="zh-CN" sz="2400">
                  <a:solidFill>
                    <a:schemeClr val="accent2"/>
                  </a:solidFill>
                  <a:latin typeface="Impact" panose="020B0806030902050204" pitchFamily="34" charset="0"/>
                  <a:ea typeface="微软雅黑 Light" panose="020B0502040204020203" pitchFamily="34" charset="-122"/>
                </a:rPr>
                <a:t>3</a:t>
              </a:r>
              <a:endParaRPr lang="zh-CN" altLang="en-US" sz="2400">
                <a:solidFill>
                  <a:schemeClr val="accent2"/>
                </a:solidFill>
                <a:latin typeface="Impact" panose="020B0806030902050204" pitchFamily="34" charset="0"/>
                <a:ea typeface="微软雅黑 Light" panose="020B0502040204020203" pitchFamily="34" charset="-122"/>
              </a:endParaRPr>
            </a:p>
          </p:txBody>
        </p:sp>
        <p:sp>
          <p:nvSpPr>
            <p:cNvPr id="25" name="矩形: 圆角 57"/>
            <p:cNvSpPr/>
            <p:nvPr/>
          </p:nvSpPr>
          <p:spPr bwMode="auto">
            <a:xfrm>
              <a:off x="1424" y="6433"/>
              <a:ext cx="751" cy="751"/>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pPr algn="ctr"/>
              <a:r>
                <a:rPr lang="en-US" altLang="zh-CN" sz="2400">
                  <a:solidFill>
                    <a:schemeClr val="accent2"/>
                  </a:solidFill>
                  <a:latin typeface="Impact" panose="020B0806030902050204" pitchFamily="34" charset="0"/>
                  <a:ea typeface="微软雅黑 Light" panose="020B0502040204020203" pitchFamily="34" charset="-122"/>
                </a:rPr>
                <a:t>4</a:t>
              </a:r>
              <a:endParaRPr lang="zh-CN" altLang="en-US" sz="2400">
                <a:solidFill>
                  <a:schemeClr val="accent2"/>
                </a:solidFill>
                <a:latin typeface="Impact" panose="020B0806030902050204" pitchFamily="34" charset="0"/>
                <a:ea typeface="微软雅黑 Light" panose="020B0502040204020203" pitchFamily="34" charset="-122"/>
              </a:endParaRPr>
            </a:p>
          </p:txBody>
        </p:sp>
        <p:sp>
          <p:nvSpPr>
            <p:cNvPr id="26" name="矩形: 圆角 57"/>
            <p:cNvSpPr/>
            <p:nvPr/>
          </p:nvSpPr>
          <p:spPr bwMode="auto">
            <a:xfrm>
              <a:off x="1424" y="7853"/>
              <a:ext cx="751" cy="751"/>
            </a:xfrm>
            <a:prstGeom prst="roundRect">
              <a:avLst>
                <a:gd name="adj" fmla="val 10381"/>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p>
              <a:pPr algn="ctr"/>
              <a:r>
                <a:rPr lang="en-US" sz="2400">
                  <a:solidFill>
                    <a:schemeClr val="accent2"/>
                  </a:solidFill>
                  <a:latin typeface="Impact" panose="020B0806030902050204" pitchFamily="34" charset="0"/>
                  <a:ea typeface="微软雅黑 Light" panose="020B0502040204020203" pitchFamily="34" charset="-122"/>
                </a:rPr>
                <a:t>5</a:t>
              </a:r>
              <a:endParaRPr lang="en-US" sz="2400">
                <a:solidFill>
                  <a:schemeClr val="accent2"/>
                </a:solidFill>
                <a:latin typeface="Impact" panose="020B0806030902050204" pitchFamily="34" charset="0"/>
                <a:ea typeface="微软雅黑 Light" panose="020B0502040204020203"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安全生产资格考核体系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第三章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3</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、考试点简介</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8" name="组合 7"/>
          <p:cNvGrpSpPr/>
          <p:nvPr/>
        </p:nvGrpSpPr>
        <p:grpSpPr>
          <a:xfrm>
            <a:off x="697865" y="1412875"/>
            <a:ext cx="10304145" cy="4615180"/>
            <a:chOff x="1099" y="2225"/>
            <a:chExt cx="16227" cy="7268"/>
          </a:xfrm>
        </p:grpSpPr>
        <p:sp>
          <p:nvSpPr>
            <p:cNvPr id="3" name="矩形 12"/>
            <p:cNvSpPr>
              <a:spLocks noChangeArrowheads="1"/>
            </p:cNvSpPr>
            <p:nvPr/>
          </p:nvSpPr>
          <p:spPr bwMode="auto">
            <a:xfrm>
              <a:off x="1099" y="2225"/>
              <a:ext cx="8631" cy="7269"/>
            </a:xfrm>
            <a:prstGeom prst="rect">
              <a:avLst/>
            </a:prstGeom>
            <a:noFill/>
            <a:ln w="9525">
              <a:noFill/>
              <a:miter lim="800000"/>
            </a:ln>
          </p:spPr>
          <p:txBody>
            <a:bodyPr wrap="square">
              <a:spAutoFit/>
            </a:bodyPr>
            <a:p>
              <a:pPr algn="l" eaLnBrk="0" hangingPunct="0">
                <a:lnSpc>
                  <a:spcPct val="150000"/>
                </a:lnSpc>
              </a:pPr>
              <a:r>
                <a:rPr lang="en-US" altLang="zh-CN"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截止到2021年底，上海市安全生产考试点共有</a:t>
              </a:r>
              <a:r>
                <a:rPr lang="zh-CN" altLang="en-US" sz="200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40</a:t>
              </a:r>
              <a:r>
                <a:rPr lang="zh-CN" altLang="en-US"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个，其中特种作业考试点</a:t>
              </a:r>
              <a:r>
                <a:rPr lang="zh-CN" altLang="en-US" sz="20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30个</a:t>
              </a:r>
              <a:r>
                <a:rPr lang="zh-CN" altLang="en-US"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，单独设立的高危行业负责人、管理人员考试点</a:t>
              </a:r>
              <a:r>
                <a:rPr lang="zh-CN" altLang="en-US" sz="20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9个</a:t>
              </a:r>
              <a:r>
                <a:rPr lang="zh-CN" altLang="en-US"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，考试机构应急考试点</a:t>
              </a:r>
              <a:r>
                <a:rPr lang="zh-CN" altLang="en-US" sz="20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1个</a:t>
              </a:r>
              <a:r>
                <a:rPr lang="zh-CN" altLang="en-US"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eaLnBrk="0" hangingPunct="0">
                <a:lnSpc>
                  <a:spcPct val="150000"/>
                </a:lnSpc>
              </a:pPr>
              <a:r>
                <a:rPr lang="en-US" altLang="zh-CN"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考试点分布在除了长宁区以外的15个区，其中浦东新区6个；宝山区5个；松江区、金山区4个、；杨浦区、嘉定区、徐汇区3个；静安区、闵行区、奉贤区、青浦区各2个；黄浦区、普陀区、虹口区、崇明区各1家。</a:t>
              </a:r>
              <a:endParaRPr lang="zh-CN" altLang="en-US" sz="2400"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a:p>
              <a:pPr algn="l" eaLnBrk="0" hangingPunct="0"/>
              <a:endParaRPr lang="zh-CN" altLang="en-US" sz="2400" b="1">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descr="&amp;pky340_sjzg_VCG41N157436300_sjzg_VCG41N157436300&amp;"/>
            <p:cNvPicPr>
              <a:picLocks noChangeAspect="1"/>
            </p:cNvPicPr>
            <p:nvPr/>
          </p:nvPicPr>
          <p:blipFill>
            <a:blip r:embed="rId1"/>
            <a:stretch>
              <a:fillRect/>
            </a:stretch>
          </p:blipFill>
          <p:spPr>
            <a:xfrm>
              <a:off x="10170" y="3245"/>
              <a:ext cx="7157" cy="477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tretch>
            <a:fillRect/>
          </a:stretch>
        </p:blipFill>
        <p:spPr>
          <a:xfrm>
            <a:off x="1853" y="0"/>
            <a:ext cx="12193057" cy="3596952"/>
          </a:xfrm>
          <a:prstGeom prst="rect">
            <a:avLst/>
          </a:prstGeom>
        </p:spPr>
      </p:pic>
      <p:sp>
        <p:nvSpPr>
          <p:cNvPr id="20" name="矩形 19"/>
          <p:cNvSpPr/>
          <p:nvPr/>
        </p:nvSpPr>
        <p:spPr bwMode="auto">
          <a:xfrm>
            <a:off x="1659437" y="1916832"/>
            <a:ext cx="8925144" cy="3672408"/>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1" name="文本框 19"/>
          <p:cNvSpPr txBox="1">
            <a:spLocks noChangeArrowheads="1"/>
          </p:cNvSpPr>
          <p:nvPr>
            <p:custDataLst>
              <p:tags r:id="rId2"/>
            </p:custDataLst>
          </p:nvPr>
        </p:nvSpPr>
        <p:spPr bwMode="auto">
          <a:xfrm>
            <a:off x="4082415" y="2997200"/>
            <a:ext cx="6096000" cy="129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defRPr/>
            </a:pPr>
            <a:r>
              <a:rPr lang="zh-CN" altLang="en-US" sz="5400" b="1">
                <a:solidFill>
                  <a:srgbClr val="FFFFFF"/>
                </a:solidFill>
                <a:latin typeface="微软雅黑" panose="020B0503020204020204" pitchFamily="34" charset="-122"/>
                <a:ea typeface="微软雅黑" panose="020B0503020204020204" pitchFamily="34" charset="-122"/>
              </a:rPr>
              <a:t>相关问题的政策</a:t>
            </a:r>
            <a:endParaRPr lang="zh-CN" altLang="en-US" sz="5400" b="1">
              <a:solidFill>
                <a:srgbClr val="FFFFFF"/>
              </a:solidFill>
              <a:latin typeface="微软雅黑" panose="020B0503020204020204" pitchFamily="34" charset="-122"/>
              <a:ea typeface="微软雅黑" panose="020B0503020204020204" pitchFamily="34" charset="-122"/>
            </a:endParaRPr>
          </a:p>
          <a:p>
            <a:pPr lvl="0">
              <a:defRPr/>
            </a:pPr>
            <a:r>
              <a:rPr lang="zh-CN" altLang="en-US" sz="5400" b="1">
                <a:solidFill>
                  <a:srgbClr val="FFFFFF"/>
                </a:solidFill>
                <a:latin typeface="微软雅黑" panose="020B0503020204020204" pitchFamily="34" charset="-122"/>
                <a:ea typeface="微软雅黑" panose="020B0503020204020204" pitchFamily="34" charset="-122"/>
              </a:rPr>
              <a:t>解释与解答</a:t>
            </a:r>
            <a:endParaRPr lang="zh-CN" altLang="en-US" sz="5400" b="1">
              <a:solidFill>
                <a:srgbClr val="FFFFFF"/>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619944" y="2383402"/>
            <a:ext cx="1247457" cy="264687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600" b="0" i="0" u="none" strike="noStrike" kern="1200" cap="none" spc="0" normalizeH="0" baseline="0" noProof="0">
                <a:ln>
                  <a:noFill/>
                </a:ln>
                <a:solidFill>
                  <a:srgbClr val="FFFFFF"/>
                </a:solidFill>
                <a:effectLst/>
                <a:uLnTx/>
                <a:uFillTx/>
                <a:latin typeface="Impact" panose="020B0806030902050204" pitchFamily="34" charset="0"/>
                <a:ea typeface="微软雅黑 Light"/>
                <a:cs typeface="+mn-cs"/>
              </a:rPr>
              <a:t>4</a:t>
            </a:r>
            <a:endParaRPr kumimoji="0" lang="zh-CN" altLang="en-US" sz="16600" b="0" i="0" u="none" strike="noStrike" kern="1200" cap="none" spc="0" normalizeH="0" baseline="0" noProof="0" dirty="0">
              <a:ln>
                <a:noFill/>
              </a:ln>
              <a:solidFill>
                <a:srgbClr val="FFFFFF"/>
              </a:solidFill>
              <a:effectLst/>
              <a:uLnTx/>
              <a:uFillTx/>
              <a:latin typeface="Impact" panose="020B0806030902050204" pitchFamily="34" charset="0"/>
              <a:ea typeface="微软雅黑 Light"/>
              <a:cs typeface="+mn-cs"/>
            </a:endParaRPr>
          </a:p>
        </p:txBody>
      </p:sp>
      <p:cxnSp>
        <p:nvCxnSpPr>
          <p:cNvPr id="35" name="直接连接符 34"/>
          <p:cNvCxnSpPr/>
          <p:nvPr/>
        </p:nvCxnSpPr>
        <p:spPr bwMode="auto">
          <a:xfrm>
            <a:off x="3950139" y="2254102"/>
            <a:ext cx="0" cy="2903090"/>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9"/>
          <p:cNvSpPr txBox="1"/>
          <p:nvPr/>
        </p:nvSpPr>
        <p:spPr>
          <a:xfrm>
            <a:off x="1659178" y="4167737"/>
            <a:ext cx="1032637"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Light"/>
                <a:ea typeface="微软雅黑 Light"/>
                <a:cs typeface="+mn-cs"/>
              </a:rPr>
              <a:t>PART</a:t>
            </a:r>
            <a:endParaRPr kumimoji="0" lang="zh-CN" altLang="en-US" sz="2400" b="0" i="0" u="none" strike="noStrike" kern="1200" cap="none" spc="0" normalizeH="0" baseline="0" noProof="0" dirty="0">
              <a:ln>
                <a:noFill/>
              </a:ln>
              <a:solidFill>
                <a:srgbClr val="FFFFFF"/>
              </a:solidFill>
              <a:effectLst/>
              <a:uLnTx/>
              <a:uFillTx/>
              <a:latin typeface="微软雅黑 Light"/>
              <a:ea typeface="微软雅黑 Light"/>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cstate="email"/>
          <a:stretch>
            <a:fillRect/>
          </a:stretch>
        </p:blipFill>
        <p:spPr>
          <a:xfrm>
            <a:off x="1853" y="0"/>
            <a:ext cx="12193057" cy="3596952"/>
          </a:xfrm>
          <a:prstGeom prst="rect">
            <a:avLst/>
          </a:prstGeom>
        </p:spPr>
      </p:pic>
      <p:sp>
        <p:nvSpPr>
          <p:cNvPr id="33" name="椭圆 32"/>
          <p:cNvSpPr/>
          <p:nvPr/>
        </p:nvSpPr>
        <p:spPr bwMode="auto">
          <a:xfrm>
            <a:off x="1282371" y="2957112"/>
            <a:ext cx="1279679" cy="1279679"/>
          </a:xfrm>
          <a:prstGeom prst="ellipse">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endParaRPr>
          </a:p>
        </p:txBody>
      </p:sp>
      <p:sp>
        <p:nvSpPr>
          <p:cNvPr id="34" name="椭圆 33"/>
          <p:cNvSpPr/>
          <p:nvPr/>
        </p:nvSpPr>
        <p:spPr bwMode="auto">
          <a:xfrm>
            <a:off x="3909321" y="2957112"/>
            <a:ext cx="1279679" cy="1279679"/>
          </a:xfrm>
          <a:prstGeom prst="ellipse">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endParaRPr>
          </a:p>
        </p:txBody>
      </p:sp>
      <p:sp>
        <p:nvSpPr>
          <p:cNvPr id="35" name="椭圆 34"/>
          <p:cNvSpPr/>
          <p:nvPr/>
        </p:nvSpPr>
        <p:spPr bwMode="auto">
          <a:xfrm>
            <a:off x="6530429" y="2957112"/>
            <a:ext cx="1279679" cy="1279679"/>
          </a:xfrm>
          <a:prstGeom prst="ellipse">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endParaRPr>
          </a:p>
        </p:txBody>
      </p:sp>
      <p:sp>
        <p:nvSpPr>
          <p:cNvPr id="36" name="椭圆 35"/>
          <p:cNvSpPr/>
          <p:nvPr/>
        </p:nvSpPr>
        <p:spPr bwMode="auto">
          <a:xfrm>
            <a:off x="9321224" y="2957112"/>
            <a:ext cx="1279679" cy="1279679"/>
          </a:xfrm>
          <a:prstGeom prst="ellipse">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endParaRPr>
          </a:p>
        </p:txBody>
      </p:sp>
      <p:sp>
        <p:nvSpPr>
          <p:cNvPr id="38" name="文本框 19"/>
          <p:cNvSpPr txBox="1">
            <a:spLocks noChangeArrowheads="1"/>
          </p:cNvSpPr>
          <p:nvPr>
            <p:custDataLst>
              <p:tags r:id="rId2"/>
            </p:custDataLst>
          </p:nvPr>
        </p:nvSpPr>
        <p:spPr bwMode="auto">
          <a:xfrm>
            <a:off x="826572" y="4626618"/>
            <a:ext cx="21399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a:solidFill>
                  <a:srgbClr val="404040"/>
                </a:solidFill>
                <a:latin typeface="微软雅黑" panose="020B0503020204020204" pitchFamily="34" charset="-122"/>
                <a:ea typeface="微软雅黑" panose="020B0503020204020204" pitchFamily="34" charset="-122"/>
                <a:sym typeface="+mn-ea"/>
              </a:rPr>
              <a:t>安全生产资格证书简介</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39" name="文本框 19"/>
          <p:cNvSpPr txBox="1">
            <a:spLocks noChangeArrowheads="1"/>
          </p:cNvSpPr>
          <p:nvPr>
            <p:custDataLst>
              <p:tags r:id="rId3"/>
            </p:custDataLst>
          </p:nvPr>
        </p:nvSpPr>
        <p:spPr bwMode="auto">
          <a:xfrm>
            <a:off x="3469565" y="4626618"/>
            <a:ext cx="21399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a:solidFill>
                  <a:srgbClr val="404040"/>
                </a:solidFill>
                <a:latin typeface="微软雅黑" panose="020B0503020204020204" pitchFamily="34" charset="-122"/>
                <a:ea typeface="微软雅黑" panose="020B0503020204020204" pitchFamily="34" charset="-122"/>
                <a:sym typeface="+mn-ea"/>
              </a:rPr>
              <a:t>安全生产资格证书分类</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40" name="文本框 19"/>
          <p:cNvSpPr txBox="1">
            <a:spLocks noChangeArrowheads="1"/>
          </p:cNvSpPr>
          <p:nvPr>
            <p:custDataLst>
              <p:tags r:id="rId4"/>
            </p:custDataLst>
          </p:nvPr>
        </p:nvSpPr>
        <p:spPr bwMode="auto">
          <a:xfrm>
            <a:off x="6186926" y="4626618"/>
            <a:ext cx="21399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a:solidFill>
                  <a:schemeClr val="accent1"/>
                </a:solidFill>
                <a:latin typeface="微软雅黑" panose="020B0503020204020204" pitchFamily="34" charset="-122"/>
                <a:ea typeface="微软雅黑" panose="020B0503020204020204" pitchFamily="34" charset="-122"/>
              </a:rPr>
              <a:t>安全生产资格考核体系</a:t>
            </a:r>
            <a:endParaRPr lang="zh-CN" altLang="en-US" sz="2800" b="1">
              <a:solidFill>
                <a:schemeClr val="accent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custDataLst>
              <p:tags r:id="rId5"/>
            </p:custDataLst>
          </p:nvPr>
        </p:nvSpPr>
        <p:spPr bwMode="auto">
          <a:xfrm>
            <a:off x="8881469" y="4626618"/>
            <a:ext cx="21399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a:solidFill>
                  <a:srgbClr val="404040"/>
                </a:solidFill>
                <a:latin typeface="微软雅黑" panose="020B0503020204020204" pitchFamily="34" charset="-122"/>
                <a:ea typeface="微软雅黑" panose="020B0503020204020204" pitchFamily="34" charset="-122"/>
                <a:sym typeface="+mn-ea"/>
              </a:rPr>
              <a:t>相关问题政策法规解释</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1675217" y="3113980"/>
            <a:ext cx="478016" cy="1015663"/>
          </a:xfrm>
          <a:prstGeom prst="rect">
            <a:avLst/>
          </a:prstGeom>
          <a:noFill/>
        </p:spPr>
        <p:txBody>
          <a:bodyPr wrap="none" rtlCol="0">
            <a:spAutoFit/>
          </a:bodyPr>
          <a:lstStyle/>
          <a:p>
            <a:pPr algn="ctr"/>
            <a:r>
              <a:rPr lang="en-US" altLang="zh-CN" sz="6000" b="1" dirty="0">
                <a:solidFill>
                  <a:schemeClr val="accent2"/>
                </a:solidFill>
                <a:latin typeface="Impact" panose="020B0806030902050204" pitchFamily="34" charset="0"/>
                <a:ea typeface="+mj-ea"/>
              </a:rPr>
              <a:t>1</a:t>
            </a:r>
            <a:endParaRPr lang="zh-CN" altLang="en-US" sz="6000" b="1" dirty="0">
              <a:solidFill>
                <a:schemeClr val="accent2"/>
              </a:solidFill>
              <a:latin typeface="Impact" panose="020B0806030902050204" pitchFamily="34" charset="0"/>
              <a:ea typeface="+mj-ea"/>
            </a:endParaRPr>
          </a:p>
        </p:txBody>
      </p:sp>
      <p:sp>
        <p:nvSpPr>
          <p:cNvPr id="72" name="文本框 71"/>
          <p:cNvSpPr txBox="1"/>
          <p:nvPr/>
        </p:nvSpPr>
        <p:spPr>
          <a:xfrm>
            <a:off x="4227607" y="3113980"/>
            <a:ext cx="570990" cy="1015663"/>
          </a:xfrm>
          <a:prstGeom prst="rect">
            <a:avLst/>
          </a:prstGeom>
          <a:noFill/>
        </p:spPr>
        <p:txBody>
          <a:bodyPr wrap="none" rtlCol="0">
            <a:spAutoFit/>
          </a:bodyPr>
          <a:lstStyle/>
          <a:p>
            <a:pPr algn="ctr"/>
            <a:r>
              <a:rPr lang="en-US" altLang="zh-CN" sz="6000" b="1" dirty="0">
                <a:solidFill>
                  <a:schemeClr val="accent2"/>
                </a:solidFill>
                <a:latin typeface="Impact" panose="020B0806030902050204" pitchFamily="34" charset="0"/>
                <a:ea typeface="+mj-ea"/>
              </a:rPr>
              <a:t>2</a:t>
            </a:r>
            <a:endParaRPr lang="zh-CN" altLang="en-US" sz="6000" b="1" dirty="0">
              <a:solidFill>
                <a:schemeClr val="accent2"/>
              </a:solidFill>
              <a:latin typeface="Impact" panose="020B0806030902050204" pitchFamily="34" charset="0"/>
              <a:ea typeface="+mj-ea"/>
            </a:endParaRPr>
          </a:p>
        </p:txBody>
      </p:sp>
      <p:sp>
        <p:nvSpPr>
          <p:cNvPr id="73" name="文本框 72"/>
          <p:cNvSpPr txBox="1"/>
          <p:nvPr/>
        </p:nvSpPr>
        <p:spPr>
          <a:xfrm>
            <a:off x="6845516" y="3113980"/>
            <a:ext cx="593432" cy="1015663"/>
          </a:xfrm>
          <a:prstGeom prst="rect">
            <a:avLst/>
          </a:prstGeom>
          <a:noFill/>
        </p:spPr>
        <p:txBody>
          <a:bodyPr wrap="none" rtlCol="0">
            <a:spAutoFit/>
          </a:bodyPr>
          <a:lstStyle/>
          <a:p>
            <a:pPr algn="ctr"/>
            <a:r>
              <a:rPr lang="en-US" altLang="zh-CN" sz="6000" b="1">
                <a:solidFill>
                  <a:schemeClr val="accent2"/>
                </a:solidFill>
                <a:latin typeface="Impact" panose="020B0806030902050204" pitchFamily="34" charset="0"/>
                <a:ea typeface="+mj-ea"/>
              </a:rPr>
              <a:t>3</a:t>
            </a:r>
            <a:endParaRPr lang="zh-CN" altLang="en-US" sz="6000" b="1" dirty="0">
              <a:solidFill>
                <a:schemeClr val="accent2"/>
              </a:solidFill>
              <a:latin typeface="Impact" panose="020B0806030902050204" pitchFamily="34" charset="0"/>
              <a:ea typeface="+mj-ea"/>
            </a:endParaRPr>
          </a:p>
        </p:txBody>
      </p:sp>
      <p:sp>
        <p:nvSpPr>
          <p:cNvPr id="74" name="文本框 73"/>
          <p:cNvSpPr txBox="1"/>
          <p:nvPr/>
        </p:nvSpPr>
        <p:spPr>
          <a:xfrm>
            <a:off x="9692450" y="3113980"/>
            <a:ext cx="569387" cy="1015663"/>
          </a:xfrm>
          <a:prstGeom prst="rect">
            <a:avLst/>
          </a:prstGeom>
          <a:noFill/>
        </p:spPr>
        <p:txBody>
          <a:bodyPr wrap="none" rtlCol="0">
            <a:spAutoFit/>
          </a:bodyPr>
          <a:lstStyle/>
          <a:p>
            <a:pPr algn="ctr"/>
            <a:r>
              <a:rPr lang="en-US" altLang="zh-CN" sz="6000" b="1" dirty="0">
                <a:solidFill>
                  <a:schemeClr val="accent2"/>
                </a:solidFill>
                <a:latin typeface="Impact" panose="020B0806030902050204" pitchFamily="34" charset="0"/>
                <a:ea typeface="+mj-ea"/>
              </a:rPr>
              <a:t>4</a:t>
            </a:r>
            <a:endParaRPr lang="zh-CN" altLang="en-US" sz="6000" b="1" dirty="0">
              <a:solidFill>
                <a:schemeClr val="accent2"/>
              </a:solidFill>
              <a:latin typeface="Impact" panose="020B0806030902050204" pitchFamily="34" charset="0"/>
              <a:ea typeface="+mj-ea"/>
            </a:endParaRPr>
          </a:p>
        </p:txBody>
      </p:sp>
      <p:grpSp>
        <p:nvGrpSpPr>
          <p:cNvPr id="76" name="组合 75"/>
          <p:cNvGrpSpPr/>
          <p:nvPr/>
        </p:nvGrpSpPr>
        <p:grpSpPr>
          <a:xfrm>
            <a:off x="4219576" y="1055717"/>
            <a:ext cx="3757611" cy="710635"/>
            <a:chOff x="4330908" y="1055717"/>
            <a:chExt cx="3757611" cy="710635"/>
          </a:xfrm>
        </p:grpSpPr>
        <p:sp>
          <p:nvSpPr>
            <p:cNvPr id="77" name="TextBox 58"/>
            <p:cNvSpPr txBox="1"/>
            <p:nvPr/>
          </p:nvSpPr>
          <p:spPr>
            <a:xfrm>
              <a:off x="4330908" y="1055717"/>
              <a:ext cx="121058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i="0" u="none" strike="noStrike" kern="1200" cap="none" spc="0" normalizeH="0" baseline="0" noProof="0" dirty="0">
                  <a:ln>
                    <a:noFill/>
                  </a:ln>
                  <a:solidFill>
                    <a:schemeClr val="accent2"/>
                  </a:solidFill>
                  <a:uLnTx/>
                  <a:uFillTx/>
                  <a:latin typeface="Lifeline JL" panose="00000400000000000000" pitchFamily="2" charset="0"/>
                  <a:ea typeface="微软雅黑" panose="020B0503020204020204" pitchFamily="34" charset="-122"/>
                  <a:cs typeface="+mn-cs"/>
                </a:rPr>
                <a:t>目录</a:t>
              </a:r>
              <a:endParaRPr kumimoji="0" lang="zh-CN" altLang="en-US" sz="4000" i="0" u="none" strike="noStrike" kern="1200" cap="none" spc="0" normalizeH="0" baseline="0" noProof="0" dirty="0">
                <a:ln>
                  <a:noFill/>
                </a:ln>
                <a:solidFill>
                  <a:schemeClr val="accent2"/>
                </a:solidFill>
                <a:uLnTx/>
                <a:uFillTx/>
                <a:latin typeface="Lifeline JL" panose="00000400000000000000" pitchFamily="2" charset="0"/>
                <a:ea typeface="微软雅黑" panose="020B0503020204020204" pitchFamily="34" charset="-122"/>
                <a:cs typeface="+mn-cs"/>
              </a:endParaRPr>
            </a:p>
          </p:txBody>
        </p:sp>
        <p:sp>
          <p:nvSpPr>
            <p:cNvPr id="78" name="TextBox 58"/>
            <p:cNvSpPr txBox="1"/>
            <p:nvPr/>
          </p:nvSpPr>
          <p:spPr>
            <a:xfrm>
              <a:off x="5425738" y="1120021"/>
              <a:ext cx="2662781"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600" b="0" i="0" u="none" strike="noStrike" kern="1200" cap="none" spc="0" normalizeH="0" baseline="0" noProof="0" dirty="0">
                  <a:ln>
                    <a:noFill/>
                  </a:ln>
                  <a:solidFill>
                    <a:schemeClr val="accent2"/>
                  </a:solidFill>
                  <a:uLnTx/>
                  <a:uFillTx/>
                  <a:latin typeface="+mj-ea"/>
                  <a:ea typeface="+mj-ea"/>
                  <a:cs typeface="+mn-cs"/>
                </a:rPr>
                <a:t>CONTENTS</a:t>
              </a:r>
              <a:endParaRPr kumimoji="0" lang="zh-CN" altLang="en-US" sz="3600" b="0" i="0" u="none" strike="noStrike" kern="1200" cap="none" spc="0" normalizeH="0" baseline="0" noProof="0" dirty="0">
                <a:ln>
                  <a:noFill/>
                </a:ln>
                <a:solidFill>
                  <a:schemeClr val="accent2"/>
                </a:solidFill>
                <a:uLnTx/>
                <a:uFillTx/>
                <a:latin typeface="+mj-ea"/>
                <a:ea typeface="+mj-ea"/>
                <a:cs typeface="+mn-cs"/>
              </a:endParaRPr>
            </a:p>
          </p:txBody>
        </p:sp>
        <p:sp>
          <p:nvSpPr>
            <p:cNvPr id="79" name="矩形 78"/>
            <p:cNvSpPr/>
            <p:nvPr/>
          </p:nvSpPr>
          <p:spPr bwMode="auto">
            <a:xfrm>
              <a:off x="4330908" y="1055717"/>
              <a:ext cx="3757611" cy="710635"/>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相关问题的政策解释与解答</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第四章</a:t>
            </a:r>
            <a:endParaRPr lang="zh-CN" altLang="en-US" sz="2400">
              <a:latin typeface="微软雅黑" panose="020B0503020204020204" pitchFamily="34" charset="-122"/>
              <a:ea typeface="微软雅黑" panose="020B0503020204020204" pitchFamily="34" charset="-122"/>
            </a:endParaRPr>
          </a:p>
        </p:txBody>
      </p:sp>
      <p:sp>
        <p:nvSpPr>
          <p:cNvPr id="6" name="矩形 5"/>
          <p:cNvSpPr/>
          <p:nvPr/>
        </p:nvSpPr>
        <p:spPr>
          <a:xfrm>
            <a:off x="1334135" y="1341120"/>
            <a:ext cx="9904095" cy="9417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、特种作业人员与特种设备作业人员是否相同？</a:t>
            </a:r>
            <a:endPar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1334135" y="2528570"/>
            <a:ext cx="9901555" cy="2553335"/>
          </a:xfrm>
          <a:prstGeom prst="rect">
            <a:avLst/>
          </a:prstGeom>
          <a:noFill/>
          <a:ln w="9525">
            <a:noFill/>
          </a:ln>
        </p:spPr>
        <p:txBody>
          <a:bodyPr wrap="square" anchor="t" anchorCtr="0">
            <a:spAutoFit/>
          </a:bodyPr>
          <a:p>
            <a:pPr defTabSz="914400">
              <a:lnSpc>
                <a:spcPct val="150000"/>
              </a:lnSpc>
              <a:spcBef>
                <a:spcPts val="1200"/>
              </a:spcBef>
            </a:pPr>
            <a:r>
              <a:rPr lang="zh-CN" altLang="en-US" sz="2000" b="1">
                <a:latin typeface="Arial" panose="020B0604020202020204" pitchFamily="34" charset="0"/>
                <a:ea typeface="微软雅黑" panose="020B0503020204020204" pitchFamily="34" charset="-122"/>
                <a:sym typeface="微软雅黑" panose="020B0503020204020204" pitchFamily="34" charset="-122"/>
              </a:rPr>
              <a:t>答：完全不同。</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a:p>
            <a:pPr defTabSz="914400">
              <a:lnSpc>
                <a:spcPct val="150000"/>
              </a:lnSpc>
              <a:spcBef>
                <a:spcPts val="1200"/>
              </a:spcBef>
            </a:pPr>
            <a:r>
              <a:rPr lang="zh-CN" altLang="en-US" sz="2000" b="1">
                <a:latin typeface="Arial" panose="020B0604020202020204" pitchFamily="34" charset="0"/>
                <a:ea typeface="微软雅黑" panose="020B0503020204020204" pitchFamily="34" charset="-122"/>
                <a:sym typeface="微软雅黑" panose="020B0503020204020204" pitchFamily="34" charset="-122"/>
              </a:rPr>
              <a:t>解释</a:t>
            </a:r>
            <a:r>
              <a:rPr lang="zh-CN" altLang="en-US" sz="2000">
                <a:latin typeface="Arial" panose="020B0604020202020204" pitchFamily="34" charset="0"/>
                <a:ea typeface="微软雅黑" panose="020B0503020204020204" pitchFamily="34" charset="-122"/>
                <a:sym typeface="微软雅黑" panose="020B0503020204020204" pitchFamily="34" charset="-122"/>
              </a:rPr>
              <a:t>：</a:t>
            </a:r>
            <a:r>
              <a:rPr lang="zh-CN" altLang="zh-CN" sz="2000">
                <a:latin typeface="Arial" panose="020B0604020202020204" pitchFamily="34" charset="0"/>
                <a:ea typeface="微软雅黑" panose="020B0503020204020204" pitchFamily="34" charset="-122"/>
                <a:sym typeface="微软雅黑" panose="020B0503020204020204" pitchFamily="34" charset="-122"/>
              </a:rPr>
              <a:t>锅炉、压力容器、压力管道、电梯、起重机械、客运索道、大型游乐设施、场（厂）内专用机动车辆的作业人员及其相关管理人员称为</a:t>
            </a:r>
            <a:r>
              <a:rPr lang="zh-CN" altLang="zh-CN" sz="2000" b="1">
                <a:latin typeface="Arial" panose="020B0604020202020204" pitchFamily="34" charset="0"/>
                <a:ea typeface="微软雅黑" panose="020B0503020204020204" pitchFamily="34" charset="-122"/>
                <a:sym typeface="微软雅黑" panose="020B0503020204020204" pitchFamily="34" charset="-122"/>
              </a:rPr>
              <a:t>特种设备作业人员</a:t>
            </a:r>
            <a:r>
              <a:rPr lang="zh-CN" altLang="zh-CN" sz="2000">
                <a:latin typeface="Arial" panose="020B0604020202020204" pitchFamily="34" charset="0"/>
                <a:ea typeface="微软雅黑" panose="020B0503020204020204" pitchFamily="34" charset="-122"/>
                <a:sym typeface="微软雅黑" panose="020B0503020204020204" pitchFamily="34" charset="-122"/>
              </a:rPr>
              <a:t>。特种设备作业人员证由</a:t>
            </a:r>
            <a:r>
              <a:rPr lang="zh-CN" altLang="zh-CN" sz="2000" b="1">
                <a:latin typeface="Arial" panose="020B0604020202020204" pitchFamily="34" charset="0"/>
                <a:ea typeface="微软雅黑" panose="020B0503020204020204" pitchFamily="34" charset="-122"/>
                <a:sym typeface="微软雅黑" panose="020B0503020204020204" pitchFamily="34" charset="-122"/>
              </a:rPr>
              <a:t>质量技术监督部门</a:t>
            </a:r>
            <a:r>
              <a:rPr lang="zh-CN" altLang="zh-CN" sz="2000">
                <a:latin typeface="Arial" panose="020B0604020202020204" pitchFamily="34" charset="0"/>
                <a:ea typeface="微软雅黑" panose="020B0503020204020204" pitchFamily="34" charset="-122"/>
                <a:sym typeface="微软雅黑" panose="020B0503020204020204" pitchFamily="34" charset="-122"/>
              </a:rPr>
              <a:t>颁发；特种作业人员操作证由</a:t>
            </a:r>
            <a:r>
              <a:rPr lang="zh-CN" altLang="zh-CN" sz="2000" b="1">
                <a:latin typeface="Arial" panose="020B0604020202020204" pitchFamily="34" charset="0"/>
                <a:ea typeface="微软雅黑" panose="020B0503020204020204" pitchFamily="34" charset="-122"/>
                <a:sym typeface="微软雅黑" panose="020B0503020204020204" pitchFamily="34" charset="-122"/>
              </a:rPr>
              <a:t>安全生产监督管理部门</a:t>
            </a:r>
            <a:r>
              <a:rPr lang="zh-CN" altLang="zh-CN" sz="2000">
                <a:latin typeface="Arial" panose="020B0604020202020204" pitchFamily="34" charset="0"/>
                <a:ea typeface="微软雅黑" panose="020B0503020204020204" pitchFamily="34" charset="-122"/>
                <a:sym typeface="微软雅黑" panose="020B0503020204020204" pitchFamily="34" charset="-122"/>
              </a:rPr>
              <a:t>颁发。两者没有共同点，不能通用。</a:t>
            </a:r>
            <a:endParaRPr lang="zh-CN" altLang="zh-CN" sz="2000">
              <a:latin typeface="Arial" panose="020B0604020202020204" pitchFamily="34" charset="0"/>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P spid="4" grpId="3"/>
      <p:bldP spid="4" grpId="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相关问题的政策解释与解答</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第四章</a:t>
            </a:r>
            <a:endParaRPr lang="zh-CN" altLang="en-US" sz="2400">
              <a:latin typeface="微软雅黑" panose="020B0503020204020204" pitchFamily="34" charset="-122"/>
              <a:ea typeface="微软雅黑" panose="020B0503020204020204" pitchFamily="34" charset="-122"/>
            </a:endParaRPr>
          </a:p>
        </p:txBody>
      </p:sp>
      <p:sp>
        <p:nvSpPr>
          <p:cNvPr id="5" name="矩形 4"/>
          <p:cNvSpPr/>
          <p:nvPr/>
        </p:nvSpPr>
        <p:spPr>
          <a:xfrm>
            <a:off x="1378585" y="1331595"/>
            <a:ext cx="10109200" cy="9417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、在上海持有高压电工的特种作业人员是否可以直接从事低压电工作业？</a:t>
            </a:r>
            <a:endPar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1430655" y="2519045"/>
            <a:ext cx="10025380" cy="2861310"/>
          </a:xfrm>
          <a:prstGeom prst="rect">
            <a:avLst/>
          </a:prstGeom>
          <a:noFill/>
          <a:ln w="9525">
            <a:noFill/>
          </a:ln>
        </p:spPr>
        <p:txBody>
          <a:bodyPr wrap="square" anchor="t" anchorCtr="0">
            <a:spAutoFit/>
          </a:bodyPr>
          <a:p>
            <a:pPr defTabSz="914400">
              <a:lnSpc>
                <a:spcPct val="150000"/>
              </a:lnSpc>
              <a:spcBef>
                <a:spcPts val="1200"/>
              </a:spcBef>
            </a:pPr>
            <a:r>
              <a:rPr lang="zh-CN" altLang="en-US" sz="2000" b="1">
                <a:latin typeface="Arial" panose="020B0604020202020204" pitchFamily="34" charset="0"/>
                <a:ea typeface="微软雅黑" panose="020B0503020204020204" pitchFamily="34" charset="-122"/>
                <a:sym typeface="微软雅黑" panose="020B0503020204020204" pitchFamily="34" charset="-122"/>
              </a:rPr>
              <a:t>答：不可以。</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a:p>
            <a:pPr defTabSz="914400">
              <a:lnSpc>
                <a:spcPct val="150000"/>
              </a:lnSpc>
            </a:pPr>
            <a:r>
              <a:rPr lang="zh-CN" altLang="en-US" sz="2000" b="1">
                <a:latin typeface="Arial" panose="020B0604020202020204" pitchFamily="34" charset="0"/>
                <a:ea typeface="微软雅黑" panose="020B0503020204020204" pitchFamily="34" charset="-122"/>
                <a:sym typeface="微软雅黑" panose="020B0503020204020204" pitchFamily="34" charset="-122"/>
              </a:rPr>
              <a:t>解释：</a:t>
            </a:r>
            <a:r>
              <a:rPr lang="en-US" altLang="zh-CN" sz="2000" b="1">
                <a:latin typeface="Arial" panose="020B0604020202020204" pitchFamily="34" charset="0"/>
                <a:ea typeface="微软雅黑" panose="020B0503020204020204" pitchFamily="34" charset="-122"/>
                <a:sym typeface="微软雅黑" panose="020B0503020204020204" pitchFamily="34" charset="-122"/>
              </a:rPr>
              <a:t>1</a:t>
            </a:r>
            <a:r>
              <a:rPr lang="zh-CN" altLang="en-US" sz="2000" b="1">
                <a:latin typeface="Arial" panose="020B0604020202020204" pitchFamily="34" charset="0"/>
                <a:ea typeface="微软雅黑" panose="020B0503020204020204" pitchFamily="34" charset="-122"/>
                <a:sym typeface="微软雅黑" panose="020B0503020204020204" pitchFamily="34" charset="-122"/>
              </a:rPr>
              <a:t>、</a:t>
            </a:r>
            <a:r>
              <a:rPr lang="zh-CN" altLang="zh-CN" sz="2000">
                <a:latin typeface="Arial" panose="020B0604020202020204" pitchFamily="34" charset="0"/>
                <a:ea typeface="微软雅黑" panose="020B0503020204020204" pitchFamily="34" charset="-122"/>
                <a:sym typeface="微软雅黑" panose="020B0503020204020204" pitchFamily="34" charset="-122"/>
              </a:rPr>
              <a:t>30号令  第五条特种作业人员必须经专门的安全技术培训并考核合格，取得《中华 人民共和国特种作业操作证》（以下简称特种作业操作证）后，方可上岗作业。  2、安监总人事【2018】18号  第四点考核管理：电工作业证按照电工作业目录单独考核，电工作业人员按照操作项目上岗作业，各操作项目不得相互替代。电工作业人员应当在作业证书确定的作业范围内作业。</a:t>
            </a:r>
            <a:endParaRPr lang="zh-CN" altLang="zh-CN" sz="2000">
              <a:latin typeface="Arial" panose="020B0604020202020204" pitchFamily="34" charset="0"/>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相关问题的政策解释与解答</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第四章</a:t>
            </a:r>
            <a:endParaRPr lang="zh-CN" altLang="en-US" sz="2400">
              <a:latin typeface="微软雅黑" panose="020B0503020204020204" pitchFamily="34" charset="-122"/>
              <a:ea typeface="微软雅黑" panose="020B0503020204020204" pitchFamily="34" charset="-122"/>
            </a:endParaRPr>
          </a:p>
        </p:txBody>
      </p:sp>
      <p:sp>
        <p:nvSpPr>
          <p:cNvPr id="6" name="矩形 5"/>
          <p:cNvSpPr/>
          <p:nvPr/>
        </p:nvSpPr>
        <p:spPr>
          <a:xfrm>
            <a:off x="1330325" y="1331595"/>
            <a:ext cx="10015855" cy="9417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、有毒有害有限空间作业是否属于特种作业？</a:t>
            </a:r>
            <a:endPar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328420" y="2519045"/>
            <a:ext cx="10017125" cy="1725930"/>
          </a:xfrm>
          <a:prstGeom prst="rect">
            <a:avLst/>
          </a:prstGeom>
          <a:noFill/>
          <a:ln w="9525">
            <a:noFill/>
          </a:ln>
        </p:spPr>
        <p:txBody>
          <a:bodyPr wrap="square" anchor="t" anchorCtr="0">
            <a:spAutoFit/>
          </a:bodyPr>
          <a:p>
            <a:pPr defTabSz="914400">
              <a:lnSpc>
                <a:spcPct val="150000"/>
              </a:lnSpc>
              <a:spcBef>
                <a:spcPts val="1200"/>
              </a:spcBef>
            </a:pPr>
            <a:r>
              <a:rPr lang="zh-CN" altLang="en-US" sz="2135" b="1">
                <a:latin typeface="Arial" panose="020B0604020202020204" pitchFamily="34" charset="0"/>
                <a:ea typeface="微软雅黑" panose="020B0503020204020204" pitchFamily="34" charset="-122"/>
                <a:sym typeface="微软雅黑" panose="020B0503020204020204" pitchFamily="34" charset="-122"/>
              </a:rPr>
              <a:t>答：不是。</a:t>
            </a:r>
            <a:endParaRPr lang="zh-CN" altLang="en-US" sz="2135" b="1">
              <a:latin typeface="Arial" panose="020B0604020202020204" pitchFamily="34" charset="0"/>
              <a:ea typeface="微软雅黑" panose="020B0503020204020204" pitchFamily="34" charset="-122"/>
              <a:sym typeface="微软雅黑" panose="020B0503020204020204" pitchFamily="34" charset="-122"/>
            </a:endParaRPr>
          </a:p>
          <a:p>
            <a:pPr defTabSz="914400">
              <a:lnSpc>
                <a:spcPct val="150000"/>
              </a:lnSpc>
              <a:spcBef>
                <a:spcPts val="1200"/>
              </a:spcBef>
            </a:pPr>
            <a:r>
              <a:rPr lang="zh-CN" altLang="en-US" sz="2135" b="1">
                <a:latin typeface="Arial" panose="020B0604020202020204" pitchFamily="34" charset="0"/>
                <a:ea typeface="微软雅黑" panose="020B0503020204020204" pitchFamily="34" charset="-122"/>
                <a:sym typeface="微软雅黑" panose="020B0503020204020204" pitchFamily="34" charset="-122"/>
              </a:rPr>
              <a:t>解释</a:t>
            </a:r>
            <a:r>
              <a:rPr lang="zh-CN" altLang="en-US" sz="2135">
                <a:latin typeface="Arial" panose="020B0604020202020204" pitchFamily="34" charset="0"/>
                <a:ea typeface="微软雅黑" panose="020B0503020204020204" pitchFamily="34" charset="-122"/>
                <a:sym typeface="微软雅黑" panose="020B0503020204020204" pitchFamily="34" charset="-122"/>
              </a:rPr>
              <a:t>：有毒有害有限空间作业未被列入国家安监总局规定的特种作业目录中，企业可根据实际需要，通过培训取得培训机构发放的培训证书。</a:t>
            </a:r>
            <a:endParaRPr lang="zh-CN" altLang="en-US" sz="2135">
              <a:latin typeface="Arial" panose="020B0604020202020204" pitchFamily="34" charset="0"/>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相关问题的政策解释与解答</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第四章</a:t>
            </a:r>
            <a:endParaRPr lang="zh-CN" altLang="en-US" sz="2400">
              <a:latin typeface="微软雅黑" panose="020B0503020204020204" pitchFamily="34" charset="-122"/>
              <a:ea typeface="微软雅黑" panose="020B0503020204020204" pitchFamily="34" charset="-122"/>
            </a:endParaRPr>
          </a:p>
        </p:txBody>
      </p:sp>
      <p:sp>
        <p:nvSpPr>
          <p:cNvPr id="4" name="矩形 3"/>
          <p:cNvSpPr/>
          <p:nvPr/>
        </p:nvSpPr>
        <p:spPr>
          <a:xfrm>
            <a:off x="1335405" y="1052830"/>
            <a:ext cx="10010775" cy="7067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algn="l" defTabSz="914400" rtl="0" eaLnBrk="1" fontAlgn="auto" latinLnBrk="0" hangingPunct="1">
              <a:lnSpc>
                <a:spcPct val="2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4、特种作业操作证上的复审日期与有效期该如何理解？</a:t>
            </a:r>
            <a:endPar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333500" y="1988820"/>
            <a:ext cx="10036175" cy="3091815"/>
          </a:xfrm>
          <a:prstGeom prst="rect">
            <a:avLst/>
          </a:prstGeom>
          <a:noFill/>
          <a:ln w="9525">
            <a:noFill/>
          </a:ln>
        </p:spPr>
        <p:txBody>
          <a:bodyPr wrap="square" anchor="t" anchorCtr="0">
            <a:spAutoFit/>
          </a:bodyPr>
          <a:p>
            <a:pPr defTabSz="914400">
              <a:lnSpc>
                <a:spcPct val="150000"/>
              </a:lnSpc>
              <a:spcBef>
                <a:spcPts val="1200"/>
              </a:spcBef>
            </a:pPr>
            <a:r>
              <a:rPr lang="zh-CN" altLang="en-US" sz="2000" b="1">
                <a:latin typeface="Arial" panose="020B0604020202020204" pitchFamily="34" charset="0"/>
                <a:ea typeface="微软雅黑" panose="020B0503020204020204" pitchFamily="34" charset="-122"/>
                <a:sym typeface="微软雅黑" panose="020B0503020204020204" pitchFamily="34" charset="-122"/>
              </a:rPr>
              <a:t>答：只有按时参加复审后才能到有效期。</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a:p>
            <a:pPr defTabSz="914400">
              <a:lnSpc>
                <a:spcPct val="150000"/>
              </a:lnSpc>
              <a:spcBef>
                <a:spcPts val="600"/>
              </a:spcBef>
            </a:pPr>
            <a:r>
              <a:rPr lang="zh-CN" altLang="en-US" sz="2000" b="1">
                <a:latin typeface="Arial" panose="020B0604020202020204" pitchFamily="34" charset="0"/>
                <a:ea typeface="微软雅黑" panose="020B0503020204020204" pitchFamily="34" charset="-122"/>
                <a:sym typeface="微软雅黑" panose="020B0503020204020204" pitchFamily="34" charset="-122"/>
              </a:rPr>
              <a:t>解释</a:t>
            </a:r>
            <a:r>
              <a:rPr lang="zh-CN" altLang="en-US" sz="2000">
                <a:latin typeface="Arial" panose="020B0604020202020204" pitchFamily="34" charset="0"/>
                <a:ea typeface="微软雅黑" panose="020B0503020204020204" pitchFamily="34" charset="-122"/>
                <a:sym typeface="微软雅黑" panose="020B0503020204020204" pitchFamily="34" charset="-122"/>
              </a:rPr>
              <a:t>：30号令第十九条 特种作业操作证有效期为6年，在全国范围内有效。特种作业操作证由安全监管总局统一式样、标准及编号。</a:t>
            </a:r>
            <a:endParaRPr lang="zh-CN" altLang="en-US" sz="2000">
              <a:latin typeface="Arial" panose="020B0604020202020204" pitchFamily="34" charset="0"/>
              <a:ea typeface="微软雅黑" panose="020B0503020204020204" pitchFamily="34" charset="-122"/>
              <a:sym typeface="微软雅黑" panose="020B0503020204020204" pitchFamily="34" charset="-122"/>
            </a:endParaRPr>
          </a:p>
          <a:p>
            <a:pPr defTabSz="914400">
              <a:lnSpc>
                <a:spcPct val="150000"/>
              </a:lnSpc>
              <a:spcBef>
                <a:spcPts val="600"/>
              </a:spcBef>
            </a:pPr>
            <a:r>
              <a:rPr lang="zh-CN" altLang="en-US" sz="2000">
                <a:latin typeface="Arial" panose="020B0604020202020204" pitchFamily="34" charset="0"/>
                <a:ea typeface="微软雅黑" panose="020B0503020204020204" pitchFamily="34" charset="-122"/>
                <a:sym typeface="微软雅黑" panose="020B0503020204020204" pitchFamily="34" charset="-122"/>
              </a:rPr>
              <a:t>30号令第二十一条  特种作业操作证每3年复审1次。</a:t>
            </a:r>
            <a:endParaRPr lang="zh-CN" altLang="en-US" sz="2000">
              <a:latin typeface="Arial" panose="020B0604020202020204" pitchFamily="34" charset="0"/>
              <a:ea typeface="微软雅黑" panose="020B0503020204020204" pitchFamily="34" charset="-122"/>
              <a:sym typeface="微软雅黑" panose="020B0503020204020204" pitchFamily="34" charset="-122"/>
            </a:endParaRPr>
          </a:p>
          <a:p>
            <a:pPr defTabSz="914400">
              <a:lnSpc>
                <a:spcPct val="150000"/>
              </a:lnSpc>
              <a:spcBef>
                <a:spcPts val="600"/>
              </a:spcBef>
            </a:pPr>
            <a:r>
              <a:rPr lang="zh-CN" altLang="zh-CN" sz="2000">
                <a:latin typeface="Arial" panose="020B0604020202020204" pitchFamily="34" charset="0"/>
                <a:ea typeface="微软雅黑" panose="020B0503020204020204" pitchFamily="34" charset="-122"/>
                <a:sym typeface="微软雅黑" panose="020B0503020204020204" pitchFamily="34" charset="-122"/>
              </a:rPr>
              <a:t>30号令第二十六条中规定 ：再复审、延期复审仍不合格，或者未按期复审的，特种作业操作证失效。</a:t>
            </a:r>
            <a:endParaRPr lang="zh-CN" altLang="zh-CN" sz="2000">
              <a:latin typeface="Arial" panose="020B0604020202020204" pitchFamily="34" charset="0"/>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相关问题的政策解释与解答</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第四章</a:t>
            </a:r>
            <a:endParaRPr lang="zh-CN" altLang="en-US" sz="2400">
              <a:latin typeface="微软雅黑" panose="020B0503020204020204" pitchFamily="34" charset="-122"/>
              <a:ea typeface="微软雅黑" panose="020B0503020204020204" pitchFamily="34" charset="-122"/>
            </a:endParaRPr>
          </a:p>
        </p:txBody>
      </p:sp>
      <p:sp>
        <p:nvSpPr>
          <p:cNvPr id="6" name="矩形 5"/>
          <p:cNvSpPr/>
          <p:nvPr/>
        </p:nvSpPr>
        <p:spPr>
          <a:xfrm>
            <a:off x="1377315" y="998855"/>
            <a:ext cx="10050145" cy="7067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5</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、特种作业人员如何复审？必须要参加复审培训吗？</a:t>
            </a:r>
            <a:endPar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386840" y="1889125"/>
            <a:ext cx="10045065" cy="3169285"/>
          </a:xfrm>
          <a:prstGeom prst="rect">
            <a:avLst/>
          </a:prstGeom>
          <a:noFill/>
          <a:ln w="9525">
            <a:noFill/>
          </a:ln>
        </p:spPr>
        <p:txBody>
          <a:bodyPr wrap="square" anchor="t" anchorCtr="0">
            <a:spAutoFit/>
          </a:bodyPr>
          <a:p>
            <a:pPr defTabSz="914400">
              <a:lnSpc>
                <a:spcPct val="150000"/>
              </a:lnSpc>
              <a:spcBef>
                <a:spcPts val="1200"/>
              </a:spcBef>
            </a:pPr>
            <a:r>
              <a:rPr lang="zh-CN" altLang="en-US" sz="2000" b="1">
                <a:latin typeface="Arial" panose="020B0604020202020204" pitchFamily="34" charset="0"/>
                <a:ea typeface="微软雅黑" panose="020B0503020204020204" pitchFamily="34" charset="-122"/>
                <a:sym typeface="微软雅黑" panose="020B0503020204020204" pitchFamily="34" charset="-122"/>
              </a:rPr>
              <a:t>答：必须在复审日期前</a:t>
            </a:r>
            <a:r>
              <a:rPr lang="en-US" altLang="zh-CN" sz="2000" b="1">
                <a:latin typeface="Arial" panose="020B0604020202020204" pitchFamily="34" charset="0"/>
                <a:ea typeface="微软雅黑" panose="020B0503020204020204" pitchFamily="34" charset="-122"/>
                <a:sym typeface="微软雅黑" panose="020B0503020204020204" pitchFamily="34" charset="-122"/>
              </a:rPr>
              <a:t>60</a:t>
            </a:r>
            <a:r>
              <a:rPr lang="zh-CN" altLang="en-US" sz="2000" b="1">
                <a:latin typeface="Arial" panose="020B0604020202020204" pitchFamily="34" charset="0"/>
                <a:ea typeface="微软雅黑" panose="020B0503020204020204" pitchFamily="34" charset="-122"/>
                <a:sym typeface="微软雅黑" panose="020B0503020204020204" pitchFamily="34" charset="-122"/>
              </a:rPr>
              <a:t>内天到培训机构报名参加复审培训再到考点考试。</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a:p>
            <a:pPr defTabSz="914400">
              <a:lnSpc>
                <a:spcPct val="150000"/>
              </a:lnSpc>
              <a:spcBef>
                <a:spcPts val="1200"/>
              </a:spcBef>
            </a:pPr>
            <a:r>
              <a:rPr lang="zh-CN" altLang="en-US" sz="2000" b="1">
                <a:latin typeface="Arial" panose="020B0604020202020204" pitchFamily="34" charset="0"/>
                <a:ea typeface="微软雅黑" panose="020B0503020204020204" pitchFamily="34" charset="-122"/>
                <a:sym typeface="微软雅黑" panose="020B0503020204020204" pitchFamily="34" charset="-122"/>
              </a:rPr>
              <a:t>解释</a:t>
            </a:r>
            <a:r>
              <a:rPr lang="zh-CN" altLang="en-US" sz="2000">
                <a:latin typeface="Arial" panose="020B0604020202020204" pitchFamily="34" charset="0"/>
                <a:ea typeface="微软雅黑" panose="020B0503020204020204" pitchFamily="34" charset="-122"/>
                <a:sym typeface="微软雅黑" panose="020B0503020204020204" pitchFamily="34" charset="-122"/>
              </a:rPr>
              <a:t>：104号文 第二十八条  特种作业操作证有效期6年，每3年复审1次。特种作业操作证需要复审或者有效期届满需要延续换证的，应当在期满60日前，由申请人或者申请人的用人单位向原考核发证部门或者从业所在地考核发证部门申请办理手续。</a:t>
            </a:r>
            <a:endParaRPr lang="zh-CN" altLang="en-US" sz="2000">
              <a:latin typeface="Arial" panose="020B0604020202020204" pitchFamily="34" charset="0"/>
              <a:ea typeface="微软雅黑" panose="020B0503020204020204" pitchFamily="34" charset="-122"/>
              <a:sym typeface="微软雅黑" panose="020B0503020204020204" pitchFamily="34" charset="-122"/>
            </a:endParaRPr>
          </a:p>
          <a:p>
            <a:pPr defTabSz="914400">
              <a:lnSpc>
                <a:spcPct val="150000"/>
              </a:lnSpc>
              <a:spcBef>
                <a:spcPts val="1200"/>
              </a:spcBef>
            </a:pPr>
            <a:r>
              <a:rPr lang="zh-CN" altLang="en-US" sz="2000">
                <a:latin typeface="Arial" panose="020B0604020202020204" pitchFamily="34" charset="0"/>
                <a:ea typeface="微软雅黑" panose="020B0503020204020204" pitchFamily="34" charset="-122"/>
                <a:sym typeface="微软雅黑" panose="020B0503020204020204" pitchFamily="34" charset="-122"/>
              </a:rPr>
              <a:t>30号令第九条  特种作业人员应当接受与其所从事的特种作业相应的安全技术理论培训和实际操作培训。</a:t>
            </a:r>
            <a:endParaRPr lang="zh-CN" altLang="zh-CN" sz="2000">
              <a:latin typeface="Arial" panose="020B0604020202020204" pitchFamily="34" charset="0"/>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相关问题的政策解释与解答</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第四章</a:t>
            </a:r>
            <a:endParaRPr lang="zh-CN" altLang="en-US" sz="2400">
              <a:latin typeface="微软雅黑" panose="020B0503020204020204" pitchFamily="34" charset="-122"/>
              <a:ea typeface="微软雅黑" panose="020B0503020204020204" pitchFamily="34" charset="-122"/>
            </a:endParaRPr>
          </a:p>
        </p:txBody>
      </p:sp>
      <p:sp>
        <p:nvSpPr>
          <p:cNvPr id="4" name="矩形 3"/>
          <p:cNvSpPr/>
          <p:nvPr/>
        </p:nvSpPr>
        <p:spPr>
          <a:xfrm>
            <a:off x="1345565" y="908685"/>
            <a:ext cx="10043160" cy="952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、举例：某特种作业人员到</a:t>
            </a: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2022</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年</a:t>
            </a: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10</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月</a:t>
            </a: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日年满</a:t>
            </a: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60</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周岁，他的操作证按期复审，有效期为</a:t>
            </a: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2023</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年</a:t>
            </a: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10</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月</a:t>
            </a:r>
            <a:r>
              <a:rPr kumimoji="0" lang="en-US" altLang="zh-CN"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rPr>
              <a:t>日，是否可以继续使用？</a:t>
            </a:r>
            <a:endParaRPr kumimoji="0" lang="zh-CN" altLang="en-US" sz="2000" b="1"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334770" y="2014855"/>
            <a:ext cx="10053955" cy="2091690"/>
          </a:xfrm>
          <a:prstGeom prst="rect">
            <a:avLst/>
          </a:prstGeom>
          <a:noFill/>
          <a:ln w="9525">
            <a:noFill/>
          </a:ln>
        </p:spPr>
        <p:txBody>
          <a:bodyPr wrap="square" anchor="t" anchorCtr="0">
            <a:spAutoFit/>
          </a:bodyPr>
          <a:p>
            <a:pPr defTabSz="914400">
              <a:lnSpc>
                <a:spcPct val="150000"/>
              </a:lnSpc>
              <a:spcBef>
                <a:spcPts val="1200"/>
              </a:spcBef>
            </a:pPr>
            <a:r>
              <a:rPr lang="zh-CN" altLang="en-US" sz="2000" b="1">
                <a:latin typeface="Arial" panose="020B0604020202020204" pitchFamily="34" charset="0"/>
                <a:ea typeface="微软雅黑" panose="020B0503020204020204" pitchFamily="34" charset="-122"/>
                <a:sym typeface="微软雅黑" panose="020B0503020204020204" pitchFamily="34" charset="-122"/>
              </a:rPr>
              <a:t>答：不可以。</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a:p>
            <a:pPr defTabSz="914400">
              <a:lnSpc>
                <a:spcPct val="150000"/>
              </a:lnSpc>
              <a:spcBef>
                <a:spcPts val="1200"/>
              </a:spcBef>
            </a:pPr>
            <a:r>
              <a:rPr lang="zh-CN" altLang="en-US" sz="2000" b="1">
                <a:latin typeface="Arial" panose="020B0604020202020204" pitchFamily="34" charset="0"/>
                <a:ea typeface="微软雅黑" panose="020B0503020204020204" pitchFamily="34" charset="-122"/>
                <a:sym typeface="微软雅黑" panose="020B0503020204020204" pitchFamily="34" charset="-122"/>
              </a:rPr>
              <a:t>解释</a:t>
            </a:r>
            <a:r>
              <a:rPr lang="zh-CN" altLang="en-US" sz="2000">
                <a:latin typeface="Arial" panose="020B0604020202020204" pitchFamily="34" charset="0"/>
                <a:ea typeface="微软雅黑" panose="020B0503020204020204" pitchFamily="34" charset="-122"/>
                <a:sym typeface="微软雅黑" panose="020B0503020204020204" pitchFamily="34" charset="-122"/>
              </a:rPr>
              <a:t>：30号令第四条中规定 特种作业人员应当符合的条件中第一款就明确指出： 年满18周岁，且不超过国家法定退休年龄。也就是说特种作业操作人员只要到了法定退休年龄，其操作证就失效了。</a:t>
            </a:r>
            <a:endParaRPr lang="zh-CN" altLang="en-US" sz="2000">
              <a:latin typeface="Arial" panose="020B0604020202020204" pitchFamily="34" charset="0"/>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cstate="email">
            <a:lum/>
          </a:blip>
          <a:srcRect/>
          <a:stretch>
            <a:fillRect/>
          </a:stretch>
        </a:blipFill>
        <a:effectLst/>
      </p:bgPr>
    </p:bg>
    <p:spTree>
      <p:nvGrpSpPr>
        <p:cNvPr id="1" name=""/>
        <p:cNvGrpSpPr/>
        <p:nvPr/>
      </p:nvGrpSpPr>
      <p:grpSpPr>
        <a:xfrm>
          <a:off x="0" y="0"/>
          <a:ext cx="0" cy="0"/>
          <a:chOff x="0" y="0"/>
          <a:chExt cx="0" cy="0"/>
        </a:xfrm>
      </p:grpSpPr>
      <p:sp>
        <p:nvSpPr>
          <p:cNvPr id="31" name="文本框 30"/>
          <p:cNvSpPr txBox="1"/>
          <p:nvPr/>
        </p:nvSpPr>
        <p:spPr>
          <a:xfrm>
            <a:off x="5306928" y="3465220"/>
            <a:ext cx="6428884" cy="922020"/>
          </a:xfrm>
          <a:prstGeom prst="rect">
            <a:avLst/>
          </a:prstGeom>
          <a:noFill/>
        </p:spPr>
        <p:txBody>
          <a:bodyPr wrap="square" rtlCol="0">
            <a:spAutoFit/>
          </a:bodyPr>
          <a:lstStyle/>
          <a:p>
            <a:pPr lvl="0" algn="ctr"/>
            <a:r>
              <a:rPr lang="zh-CN" altLang="en-US" sz="5400" b="1">
                <a:solidFill>
                  <a:srgbClr val="FFFFFF"/>
                </a:solidFill>
                <a:latin typeface="微软雅黑" panose="020B0503020204020204" pitchFamily="34" charset="-122"/>
                <a:ea typeface="微软雅黑" panose="020B0503020204020204" pitchFamily="34" charset="-122"/>
              </a:rPr>
              <a:t>感谢观看</a:t>
            </a:r>
            <a:endParaRPr lang="zh-CN" altLang="en-US" sz="5400" b="1">
              <a:solidFill>
                <a:srgbClr val="FFFFFF"/>
              </a:solidFill>
              <a:latin typeface="微软雅黑" panose="020B0503020204020204" pitchFamily="34" charset="-122"/>
              <a:ea typeface="微软雅黑" panose="020B0503020204020204" pitchFamily="34" charset="-122"/>
            </a:endParaRPr>
          </a:p>
        </p:txBody>
      </p:sp>
      <p:sp>
        <p:nvSpPr>
          <p:cNvPr id="36" name="Rectangle 4"/>
          <p:cNvSpPr txBox="1">
            <a:spLocks noChangeArrowheads="1"/>
          </p:cNvSpPr>
          <p:nvPr/>
        </p:nvSpPr>
        <p:spPr bwMode="auto">
          <a:xfrm>
            <a:off x="6499641" y="6169131"/>
            <a:ext cx="5235536"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cs typeface="+mj-cs"/>
              </a:rPr>
              <a:t>上海市安全生产科学研究所</a:t>
            </a:r>
            <a:endParaRPr kumimoji="0" lang="zh-CN" altLang="en-US" sz="2400" b="0" i="0" u="none" strike="noStrike" kern="1200" cap="none" spc="0" normalizeH="0" baseline="0" noProof="0" dirty="0">
              <a:ln>
                <a:noFill/>
              </a:ln>
              <a:solidFill>
                <a:srgbClr val="484849"/>
              </a:solidFill>
              <a:effectLst/>
              <a:uLnTx/>
              <a:uFillTx/>
              <a:latin typeface="微软雅黑" panose="020B0503020204020204" pitchFamily="34" charset="-122"/>
              <a:ea typeface="微软雅黑" panose="020B0503020204020204" pitchFamily="34" charset="-122"/>
              <a:cs typeface="+mj-cs"/>
            </a:endParaRPr>
          </a:p>
        </p:txBody>
      </p:sp>
      <p:pic>
        <p:nvPicPr>
          <p:cNvPr id="5" name="图片 4" descr="所徽logo"/>
          <p:cNvPicPr>
            <a:picLocks noChangeAspect="1"/>
          </p:cNvPicPr>
          <p:nvPr/>
        </p:nvPicPr>
        <p:blipFill>
          <a:blip r:embed="rId2"/>
          <a:stretch>
            <a:fillRect/>
          </a:stretch>
        </p:blipFill>
        <p:spPr>
          <a:xfrm>
            <a:off x="10918190" y="116205"/>
            <a:ext cx="942975" cy="952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tretch>
            <a:fillRect/>
          </a:stretch>
        </p:blipFill>
        <p:spPr>
          <a:xfrm>
            <a:off x="1853" y="0"/>
            <a:ext cx="12193057" cy="3596952"/>
          </a:xfrm>
          <a:prstGeom prst="rect">
            <a:avLst/>
          </a:prstGeom>
        </p:spPr>
      </p:pic>
      <p:sp>
        <p:nvSpPr>
          <p:cNvPr id="20" name="矩形 19"/>
          <p:cNvSpPr/>
          <p:nvPr/>
        </p:nvSpPr>
        <p:spPr bwMode="auto">
          <a:xfrm>
            <a:off x="1674677" y="1916832"/>
            <a:ext cx="8925144" cy="3672408"/>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eaLnBrk="0" hangingPunct="0"/>
            <a:endParaRPr lang="zh-CN" altLang="en-US" sz="2400">
              <a:solidFill>
                <a:schemeClr val="accent2"/>
              </a:solidFill>
              <a:latin typeface="微软雅黑 Light" panose="020B0502040204020203" pitchFamily="34" charset="-122"/>
              <a:ea typeface="微软雅黑 Light" panose="020B0502040204020203" pitchFamily="34" charset="-122"/>
            </a:endParaRPr>
          </a:p>
        </p:txBody>
      </p:sp>
      <p:sp>
        <p:nvSpPr>
          <p:cNvPr id="21" name="文本框 19"/>
          <p:cNvSpPr txBox="1">
            <a:spLocks noChangeArrowheads="1"/>
          </p:cNvSpPr>
          <p:nvPr>
            <p:custDataLst>
              <p:tags r:id="rId2"/>
            </p:custDataLst>
          </p:nvPr>
        </p:nvSpPr>
        <p:spPr bwMode="auto">
          <a:xfrm>
            <a:off x="4247451" y="2682033"/>
            <a:ext cx="5886747" cy="71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4400" b="1">
                <a:solidFill>
                  <a:schemeClr val="accent2"/>
                </a:solidFill>
                <a:latin typeface="微软雅黑" panose="020B0503020204020204" pitchFamily="34" charset="-122"/>
                <a:ea typeface="微软雅黑" panose="020B0503020204020204" pitchFamily="34" charset="-122"/>
              </a:rPr>
              <a:t>安全生产资格证书简介</a:t>
            </a:r>
            <a:endParaRPr lang="zh-CN" altLang="en-US" sz="4400" b="1">
              <a:solidFill>
                <a:schemeClr val="accent2"/>
              </a:solidFill>
              <a:latin typeface="微软雅黑" panose="020B0503020204020204" pitchFamily="34" charset="-122"/>
              <a:ea typeface="微软雅黑" panose="020B0503020204020204" pitchFamily="34" charset="-122"/>
            </a:endParaRPr>
          </a:p>
        </p:txBody>
      </p:sp>
      <p:sp>
        <p:nvSpPr>
          <p:cNvPr id="27" name="TextBox 9"/>
          <p:cNvSpPr txBox="1"/>
          <p:nvPr/>
        </p:nvSpPr>
        <p:spPr>
          <a:xfrm>
            <a:off x="5107940" y="3707130"/>
            <a:ext cx="2463800" cy="39878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dirty="0"/>
              <a:t>证书定义及分类</a:t>
            </a:r>
            <a:endParaRPr lang="zh-CN" altLang="en-US" dirty="0"/>
          </a:p>
        </p:txBody>
      </p:sp>
      <p:sp>
        <p:nvSpPr>
          <p:cNvPr id="28" name="TextBox 10"/>
          <p:cNvSpPr txBox="1"/>
          <p:nvPr/>
        </p:nvSpPr>
        <p:spPr>
          <a:xfrm>
            <a:off x="5108581" y="4211906"/>
            <a:ext cx="3183991" cy="39878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dirty="0"/>
              <a:t>相关机构及职责</a:t>
            </a:r>
            <a:endParaRPr lang="zh-CN" altLang="en-US" dirty="0"/>
          </a:p>
        </p:txBody>
      </p:sp>
      <p:sp>
        <p:nvSpPr>
          <p:cNvPr id="63" name="文本框 62"/>
          <p:cNvSpPr txBox="1"/>
          <p:nvPr/>
        </p:nvSpPr>
        <p:spPr>
          <a:xfrm>
            <a:off x="2745780" y="2383402"/>
            <a:ext cx="995785" cy="264687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600" i="0" u="none" strike="noStrike" kern="1200" cap="none" spc="0" normalizeH="0" baseline="0" noProof="0">
                <a:ln>
                  <a:noFill/>
                </a:ln>
                <a:solidFill>
                  <a:srgbClr val="FFFFFF"/>
                </a:solidFill>
                <a:effectLst/>
                <a:uLnTx/>
                <a:uFillTx/>
                <a:latin typeface="Impact" panose="020B0806030902050204" pitchFamily="34" charset="0"/>
                <a:ea typeface="微软雅黑 Light"/>
                <a:cs typeface="+mn-cs"/>
              </a:rPr>
              <a:t>1</a:t>
            </a:r>
            <a:endParaRPr kumimoji="0" lang="zh-CN" altLang="en-US" sz="16600" i="0" u="none" strike="noStrike" kern="1200" cap="none" spc="0" normalizeH="0" baseline="0" noProof="0" dirty="0">
              <a:ln>
                <a:noFill/>
              </a:ln>
              <a:solidFill>
                <a:srgbClr val="FFFFFF"/>
              </a:solidFill>
              <a:effectLst/>
              <a:uLnTx/>
              <a:uFillTx/>
              <a:latin typeface="Impact" panose="020B0806030902050204" pitchFamily="34" charset="0"/>
              <a:ea typeface="微软雅黑 Light"/>
              <a:cs typeface="+mn-cs"/>
            </a:endParaRPr>
          </a:p>
        </p:txBody>
      </p:sp>
      <p:cxnSp>
        <p:nvCxnSpPr>
          <p:cNvPr id="64" name="直接连接符 63"/>
          <p:cNvCxnSpPr/>
          <p:nvPr/>
        </p:nvCxnSpPr>
        <p:spPr bwMode="auto">
          <a:xfrm>
            <a:off x="3950139" y="2254102"/>
            <a:ext cx="0" cy="2903090"/>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Box 9"/>
          <p:cNvSpPr txBox="1"/>
          <p:nvPr/>
        </p:nvSpPr>
        <p:spPr>
          <a:xfrm>
            <a:off x="1659178" y="4167737"/>
            <a:ext cx="1032637"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Light"/>
                <a:ea typeface="微软雅黑 Light"/>
                <a:cs typeface="+mn-cs"/>
              </a:rPr>
              <a:t>PART</a:t>
            </a:r>
            <a:endParaRPr kumimoji="0" lang="zh-CN" altLang="en-US" sz="2400" b="0" i="0" u="none" strike="noStrike" kern="1200" cap="none" spc="0" normalizeH="0" baseline="0" noProof="0" dirty="0">
              <a:ln>
                <a:noFill/>
              </a:ln>
              <a:solidFill>
                <a:srgbClr val="FFFFFF"/>
              </a:solidFill>
              <a:effectLst/>
              <a:uLnTx/>
              <a:uFillTx/>
              <a:latin typeface="微软雅黑 Light"/>
              <a:ea typeface="微软雅黑 Light"/>
              <a:cs typeface="+mn-cs"/>
            </a:endParaRPr>
          </a:p>
        </p:txBody>
      </p:sp>
      <p:sp>
        <p:nvSpPr>
          <p:cNvPr id="3" name="Freeform 21"/>
          <p:cNvSpPr>
            <a:spLocks noEditPoints="1"/>
          </p:cNvSpPr>
          <p:nvPr/>
        </p:nvSpPr>
        <p:spPr bwMode="auto">
          <a:xfrm>
            <a:off x="4479488" y="380080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28" tIns="45714" rIns="91428" bIns="45714" numCol="1" anchor="t"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 name="Freeform 21"/>
          <p:cNvSpPr>
            <a:spLocks noEditPoints="1"/>
          </p:cNvSpPr>
          <p:nvPr/>
        </p:nvSpPr>
        <p:spPr bwMode="auto">
          <a:xfrm>
            <a:off x="4479488" y="429864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28" tIns="45714" rIns="91428" bIns="45714"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Freeform 21"/>
          <p:cNvSpPr>
            <a:spLocks noEditPoints="1"/>
          </p:cNvSpPr>
          <p:nvPr/>
        </p:nvSpPr>
        <p:spPr bwMode="auto">
          <a:xfrm>
            <a:off x="4479488" y="4796484"/>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28" tIns="45714" rIns="91428" bIns="45714" numCol="1" anchor="t"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 name="TextBox 10"/>
          <p:cNvSpPr txBox="1"/>
          <p:nvPr/>
        </p:nvSpPr>
        <p:spPr>
          <a:xfrm>
            <a:off x="5108581" y="4688791"/>
            <a:ext cx="3183991" cy="39878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r>
              <a:rPr lang="zh-CN" altLang="en-US" dirty="0"/>
              <a:t>本市相关机构情况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安全生产资格证书简介</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166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第一章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759703" y="687639"/>
            <a:ext cx="6634821"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1</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、安全生产资格证书的定义与分类</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3" name="文本框 12"/>
          <p:cNvSpPr txBox="1"/>
          <p:nvPr/>
        </p:nvSpPr>
        <p:spPr>
          <a:xfrm>
            <a:off x="673735" y="1333500"/>
            <a:ext cx="10490200" cy="2245360"/>
          </a:xfrm>
          <a:prstGeom prst="rect">
            <a:avLst/>
          </a:prstGeom>
          <a:noFill/>
          <a:ln w="28575" cap="rnd" cmpd="dbl">
            <a:solidFill>
              <a:schemeClr val="bg2">
                <a:lumMod val="60000"/>
                <a:lumOff val="40000"/>
              </a:schemeClr>
            </a:solidFill>
            <a:prstDash val="solid"/>
            <a:round/>
          </a:ln>
          <a:effectLst>
            <a:innerShdw blurRad="63500" dist="50800" dir="18900000">
              <a:prstClr val="black">
                <a:alpha val="50000"/>
              </a:prstClr>
            </a:innerShdw>
          </a:effectLst>
        </p:spPr>
        <p:txBody>
          <a:bodyPr wrap="square" rtlCol="0" anchor="t">
            <a:spAutoFit/>
          </a:bodyPr>
          <a:p>
            <a:pPr marR="0" indent="457200" defTabSz="914400" fontAlgn="auto">
              <a:lnSpc>
                <a:spcPct val="120000"/>
              </a:lnSpc>
              <a:spcBef>
                <a:spcPts val="1200"/>
              </a:spcBef>
              <a:spcAft>
                <a:spcPts val="0"/>
              </a:spcAft>
              <a:buClrTx/>
              <a:buSzTx/>
              <a:defRPr/>
            </a:pPr>
            <a:r>
              <a:rPr lang="en-US" altLang="zh-CN" sz="2000" b="1" noProof="1">
                <a:latin typeface="+mn-lt"/>
                <a:ea typeface="+mn-ea"/>
                <a:cs typeface="+mn-cs"/>
              </a:rPr>
              <a:t>1</a:t>
            </a:r>
            <a:r>
              <a:rPr lang="zh-CN" altLang="en-US" sz="2000" b="1" noProof="1">
                <a:latin typeface="+mn-lt"/>
                <a:ea typeface="+mn-ea"/>
                <a:cs typeface="+mn-cs"/>
              </a:rPr>
              <a:t>、什么是安全生产资格证书？</a:t>
            </a:r>
            <a:endParaRPr lang="zh-CN" altLang="en-US" sz="2000" b="1" noProof="1"/>
          </a:p>
          <a:p>
            <a:pPr marR="0" indent="457200" defTabSz="914400" fontAlgn="auto">
              <a:lnSpc>
                <a:spcPct val="120000"/>
              </a:lnSpc>
              <a:spcBef>
                <a:spcPts val="1200"/>
              </a:spcBef>
              <a:spcAft>
                <a:spcPts val="0"/>
              </a:spcAft>
              <a:buClrTx/>
              <a:buSzTx/>
              <a:defRPr/>
            </a:pPr>
            <a:r>
              <a:rPr lang="zh-CN" altLang="en-US" sz="2000" noProof="1">
                <a:latin typeface="+mn-lt"/>
                <a:ea typeface="+mn-ea"/>
                <a:cs typeface="+mn-cs"/>
              </a:rPr>
              <a:t>根据</a:t>
            </a:r>
            <a:r>
              <a:rPr lang="zh-CN" altLang="en-US" sz="2000" b="1" noProof="1">
                <a:solidFill>
                  <a:srgbClr val="FF0000"/>
                </a:solidFill>
                <a:latin typeface="+mn-lt"/>
                <a:ea typeface="+mn-ea"/>
                <a:cs typeface="+mn-cs"/>
              </a:rPr>
              <a:t>《安全生产资格考试与证书管理暂行办法》</a:t>
            </a:r>
            <a:r>
              <a:rPr lang="zh-CN" altLang="en-US" sz="2000" noProof="1">
                <a:latin typeface="+mn-lt"/>
                <a:ea typeface="+mn-ea"/>
                <a:cs typeface="+mn-cs"/>
              </a:rPr>
              <a:t> 安监总培训(2013)104号</a:t>
            </a:r>
            <a:endParaRPr lang="zh-CN" altLang="en-US" sz="2000" noProof="1"/>
          </a:p>
          <a:p>
            <a:pPr marR="0" indent="457200" defTabSz="914400" fontAlgn="auto">
              <a:lnSpc>
                <a:spcPct val="120000"/>
              </a:lnSpc>
              <a:spcBef>
                <a:spcPts val="1200"/>
              </a:spcBef>
              <a:spcAft>
                <a:spcPts val="0"/>
              </a:spcAft>
              <a:buClrTx/>
              <a:buSzTx/>
              <a:defRPr/>
            </a:pPr>
            <a:r>
              <a:rPr lang="zh-CN" altLang="en-US" sz="2000" noProof="1">
                <a:latin typeface="+mn-lt"/>
                <a:ea typeface="+mn-ea"/>
                <a:cs typeface="+mn-cs"/>
              </a:rPr>
              <a:t>煤矿、非煤矿山、危险化学品、烟花爆竹等</a:t>
            </a:r>
            <a:r>
              <a:rPr lang="zh-CN" altLang="en-US" sz="2000" b="1" noProof="1">
                <a:solidFill>
                  <a:srgbClr val="FF0000"/>
                </a:solidFill>
                <a:latin typeface="+mn-lt"/>
                <a:ea typeface="+mn-ea"/>
                <a:cs typeface="+mn-cs"/>
              </a:rPr>
              <a:t>高危行业生产经营单位主要负责人、安全生产管理人员安全资格</a:t>
            </a:r>
            <a:r>
              <a:rPr lang="zh-CN" altLang="en-US" sz="2000" noProof="1">
                <a:latin typeface="+mn-lt"/>
                <a:ea typeface="+mn-ea"/>
                <a:cs typeface="+mn-cs"/>
              </a:rPr>
              <a:t>，</a:t>
            </a:r>
            <a:r>
              <a:rPr lang="zh-CN" altLang="en-US" sz="2000" b="1" noProof="1">
                <a:solidFill>
                  <a:srgbClr val="FF0000"/>
                </a:solidFill>
                <a:latin typeface="+mn-lt"/>
                <a:ea typeface="+mn-ea"/>
                <a:cs typeface="+mn-cs"/>
              </a:rPr>
              <a:t>特种作业人员操作资格</a:t>
            </a:r>
            <a:r>
              <a:rPr lang="zh-CN" altLang="en-US" sz="2000" noProof="1">
                <a:latin typeface="+mn-lt"/>
                <a:ea typeface="+mn-ea"/>
                <a:cs typeface="+mn-cs"/>
              </a:rPr>
              <a:t>以及</a:t>
            </a:r>
            <a:r>
              <a:rPr lang="zh-CN" altLang="en-US" sz="2000" b="1" noProof="1">
                <a:solidFill>
                  <a:srgbClr val="FF0000"/>
                </a:solidFill>
                <a:latin typeface="+mn-lt"/>
                <a:ea typeface="+mn-ea"/>
                <a:cs typeface="+mn-cs"/>
              </a:rPr>
              <a:t>安全监管监察人员执法资格</a:t>
            </a:r>
            <a:r>
              <a:rPr lang="zh-CN" altLang="en-US" sz="2000" noProof="1">
                <a:latin typeface="+mn-lt"/>
                <a:ea typeface="+mn-ea"/>
                <a:cs typeface="+mn-cs"/>
              </a:rPr>
              <a:t>考试合格后所取得的证书。</a:t>
            </a:r>
            <a:endParaRPr lang="zh-CN" altLang="en-US" sz="2000" noProof="1"/>
          </a:p>
        </p:txBody>
      </p:sp>
      <p:sp>
        <p:nvSpPr>
          <p:cNvPr id="14" name="文本框 13"/>
          <p:cNvSpPr txBox="1"/>
          <p:nvPr/>
        </p:nvSpPr>
        <p:spPr>
          <a:xfrm>
            <a:off x="673735" y="3990340"/>
            <a:ext cx="10490200" cy="2245360"/>
          </a:xfrm>
          <a:prstGeom prst="rect">
            <a:avLst/>
          </a:prstGeom>
          <a:noFill/>
          <a:ln w="28575" cap="rnd" cmpd="dbl">
            <a:solidFill>
              <a:schemeClr val="bg2">
                <a:lumMod val="60000"/>
                <a:lumOff val="40000"/>
              </a:schemeClr>
            </a:solidFill>
            <a:prstDash val="solid"/>
            <a:round/>
          </a:ln>
          <a:effectLst>
            <a:innerShdw blurRad="63500" dist="50800" dir="18900000">
              <a:prstClr val="black">
                <a:alpha val="50000"/>
              </a:prstClr>
            </a:innerShdw>
          </a:effectLst>
        </p:spPr>
        <p:txBody>
          <a:bodyPr wrap="square" rtlCol="0" anchor="t">
            <a:spAutoFit/>
          </a:bodyPr>
          <a:p>
            <a:pPr marR="0" indent="457200" defTabSz="914400" fontAlgn="auto">
              <a:lnSpc>
                <a:spcPct val="120000"/>
              </a:lnSpc>
              <a:spcBef>
                <a:spcPts val="1200"/>
              </a:spcBef>
              <a:spcAft>
                <a:spcPts val="0"/>
              </a:spcAft>
              <a:buClrTx/>
              <a:buSzTx/>
              <a:defRPr/>
            </a:pPr>
            <a:r>
              <a:rPr lang="en-US" altLang="zh-CN" sz="2000" b="1">
                <a:latin typeface="+mn-lt"/>
                <a:ea typeface="+mn-ea"/>
                <a:sym typeface="+mn-ea"/>
              </a:rPr>
              <a:t>2、特种作业人员是指哪些人员？</a:t>
            </a:r>
            <a:endParaRPr lang="en-US" altLang="zh-CN" sz="2000" b="1" noProof="1"/>
          </a:p>
          <a:p>
            <a:pPr marR="0" indent="457200" defTabSz="914400" fontAlgn="auto">
              <a:lnSpc>
                <a:spcPct val="120000"/>
              </a:lnSpc>
              <a:spcBef>
                <a:spcPts val="1200"/>
              </a:spcBef>
              <a:spcAft>
                <a:spcPts val="0"/>
              </a:spcAft>
              <a:buClrTx/>
              <a:buSzTx/>
              <a:defRPr/>
            </a:pPr>
            <a:r>
              <a:rPr lang="zh-CN" altLang="en-US" sz="2000" b="1">
                <a:solidFill>
                  <a:srgbClr val="FF0000"/>
                </a:solidFill>
                <a:latin typeface="+mn-lt"/>
                <a:ea typeface="+mn-ea"/>
                <a:sym typeface="+mn-ea"/>
              </a:rPr>
              <a:t>根据《特种作业人员安全技术培训考核管理规定》</a:t>
            </a:r>
            <a:r>
              <a:rPr lang="zh-CN" altLang="en-US" sz="2000">
                <a:latin typeface="+mn-lt"/>
                <a:ea typeface="+mn-ea"/>
                <a:sym typeface="+mn-ea"/>
              </a:rPr>
              <a:t>国家安全生产监督管理总局令（</a:t>
            </a:r>
            <a:r>
              <a:rPr lang="en-US" altLang="zh-CN" sz="2000">
                <a:latin typeface="+mn-lt"/>
                <a:ea typeface="+mn-ea"/>
                <a:sym typeface="+mn-ea"/>
              </a:rPr>
              <a:t>2010</a:t>
            </a:r>
            <a:r>
              <a:rPr lang="zh-CN" altLang="en-US" sz="2000">
                <a:latin typeface="+mn-lt"/>
                <a:ea typeface="+mn-ea"/>
                <a:sym typeface="+mn-ea"/>
              </a:rPr>
              <a:t>）第30号</a:t>
            </a:r>
            <a:endParaRPr lang="zh-CN" altLang="en-US" sz="2000" noProof="1"/>
          </a:p>
          <a:p>
            <a:pPr marR="0" indent="457200" defTabSz="914400" fontAlgn="auto">
              <a:lnSpc>
                <a:spcPct val="120000"/>
              </a:lnSpc>
              <a:spcBef>
                <a:spcPts val="1200"/>
              </a:spcBef>
              <a:spcAft>
                <a:spcPts val="0"/>
              </a:spcAft>
              <a:buClrTx/>
              <a:buSzTx/>
              <a:defRPr/>
            </a:pPr>
            <a:r>
              <a:rPr lang="zh-CN" altLang="en-US" sz="2000">
                <a:latin typeface="+mn-lt"/>
                <a:ea typeface="+mn-ea"/>
                <a:sym typeface="+mn-ea"/>
              </a:rPr>
              <a:t>指容易发生事故，对操作者本人、他人的安全健康及设备、设施的安全可能造成重大危害的作业。特种作业的范围由特种作业目录规定，共计</a:t>
            </a:r>
            <a:r>
              <a:rPr lang="en-US" altLang="zh-CN" sz="2000" b="1">
                <a:solidFill>
                  <a:srgbClr val="FF0000"/>
                </a:solidFill>
                <a:latin typeface="+mn-lt"/>
                <a:ea typeface="+mn-ea"/>
                <a:sym typeface="+mn-ea"/>
              </a:rPr>
              <a:t>11</a:t>
            </a:r>
            <a:r>
              <a:rPr lang="zh-CN" altLang="en-US" sz="2000" b="1">
                <a:solidFill>
                  <a:srgbClr val="FF0000"/>
                </a:solidFill>
                <a:latin typeface="+mn-lt"/>
                <a:ea typeface="+mn-ea"/>
                <a:sym typeface="+mn-ea"/>
              </a:rPr>
              <a:t>大类</a:t>
            </a:r>
            <a:r>
              <a:rPr lang="en-US" altLang="zh-CN" sz="2000" b="1">
                <a:solidFill>
                  <a:srgbClr val="FF0000"/>
                </a:solidFill>
                <a:latin typeface="+mn-lt"/>
                <a:ea typeface="+mn-ea"/>
                <a:sym typeface="+mn-ea"/>
              </a:rPr>
              <a:t>51</a:t>
            </a:r>
            <a:r>
              <a:rPr lang="zh-CN" altLang="en-US" sz="2000" b="1">
                <a:solidFill>
                  <a:srgbClr val="FF0000"/>
                </a:solidFill>
                <a:latin typeface="+mn-lt"/>
                <a:ea typeface="+mn-ea"/>
                <a:sym typeface="+mn-ea"/>
              </a:rPr>
              <a:t>小项</a:t>
            </a:r>
            <a:r>
              <a:rPr lang="zh-CN" altLang="en-US" sz="2000">
                <a:latin typeface="+mn-lt"/>
                <a:ea typeface="+mn-ea"/>
                <a:sym typeface="+mn-ea"/>
              </a:rPr>
              <a:t>作业。</a:t>
            </a:r>
            <a:endParaRPr lang="en-US" altLang="zh-CN" sz="2000" b="1">
              <a:latin typeface="+mn-lt"/>
              <a:ea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061720" y="2955925"/>
            <a:ext cx="3058795" cy="3187065"/>
          </a:xfrm>
          <a:prstGeom prst="rect">
            <a:avLst/>
          </a:prstGeom>
          <a:solidFill>
            <a:schemeClr val="bg2">
              <a:lumMod val="40000"/>
              <a:lumOff val="60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rPr>
              <a:t>省级安全生产监督管理部门、煤矿安全培训管理部门（以下统称省级考核发证部门）按照职责分工，组织、指导、监督本行政区域内安全生产资格考试与证书管理工作。</a:t>
            </a: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 name="文本框 1"/>
          <p:cNvSpPr txBox="1"/>
          <p:nvPr/>
        </p:nvSpPr>
        <p:spPr>
          <a:xfrm>
            <a:off x="168442" y="66393"/>
            <a:ext cx="1167033" cy="46166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第一章</a:t>
            </a:r>
            <a:endParaRPr lang="zh-CN" altLang="en-US" sz="2400">
              <a:latin typeface="微软雅黑" panose="020B0503020204020204" pitchFamily="34" charset="-122"/>
              <a:ea typeface="微软雅黑" panose="020B0503020204020204"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grpSp>
        <p:nvGrpSpPr>
          <p:cNvPr id="9" name="组合 8"/>
          <p:cNvGrpSpPr/>
          <p:nvPr/>
        </p:nvGrpSpPr>
        <p:grpSpPr>
          <a:xfrm>
            <a:off x="1061587" y="2227833"/>
            <a:ext cx="3059104" cy="544918"/>
            <a:chOff x="1061587" y="2529458"/>
            <a:chExt cx="3059104" cy="544918"/>
          </a:xfrm>
        </p:grpSpPr>
        <p:sp>
          <p:nvSpPr>
            <p:cNvPr id="3" name="矩形: 圆角 2"/>
            <p:cNvSpPr/>
            <p:nvPr/>
          </p:nvSpPr>
          <p:spPr bwMode="auto">
            <a:xfrm>
              <a:off x="1061587" y="2529458"/>
              <a:ext cx="3059104" cy="544918"/>
            </a:xfrm>
            <a:prstGeom prst="roundRect">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endParaRPr>
            </a:p>
          </p:txBody>
        </p:sp>
        <p:sp>
          <p:nvSpPr>
            <p:cNvPr id="4" name="文本框 3"/>
            <p:cNvSpPr txBox="1"/>
            <p:nvPr/>
          </p:nvSpPr>
          <p:spPr>
            <a:xfrm>
              <a:off x="1959715" y="2606064"/>
              <a:ext cx="1198880" cy="398780"/>
            </a:xfrm>
            <a:prstGeom prst="rect">
              <a:avLst/>
            </a:prstGeom>
            <a:noFill/>
          </p:spPr>
          <p:txBody>
            <a:bodyPr wrap="none" rtlCol="0">
              <a:spAutoFit/>
            </a:bodyPr>
            <a:lstStyle/>
            <a:p>
              <a:pPr algn="ctr"/>
              <a:r>
                <a:rPr lang="zh-CN" altLang="en-US" sz="2000" b="1">
                  <a:solidFill>
                    <a:schemeClr val="accent2"/>
                  </a:solidFill>
                  <a:latin typeface="微软雅黑" panose="020B0503020204020204" pitchFamily="34" charset="-122"/>
                  <a:ea typeface="微软雅黑" panose="020B0503020204020204" pitchFamily="34" charset="-122"/>
                </a:rPr>
                <a:t>发证机关</a:t>
              </a:r>
              <a:endParaRPr lang="zh-CN" altLang="en-US" sz="2000" b="1">
                <a:solidFill>
                  <a:schemeClr val="accent2"/>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469073" y="2231643"/>
            <a:ext cx="3059104" cy="544918"/>
            <a:chOff x="4500823" y="2529458"/>
            <a:chExt cx="3059104" cy="544918"/>
          </a:xfrm>
        </p:grpSpPr>
        <p:sp>
          <p:nvSpPr>
            <p:cNvPr id="25" name="矩形: 圆角 24"/>
            <p:cNvSpPr/>
            <p:nvPr/>
          </p:nvSpPr>
          <p:spPr bwMode="auto">
            <a:xfrm>
              <a:off x="4500823" y="2529458"/>
              <a:ext cx="3059104" cy="544918"/>
            </a:xfrm>
            <a:prstGeom prst="roundRect">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endParaRPr>
            </a:p>
          </p:txBody>
        </p:sp>
        <p:sp>
          <p:nvSpPr>
            <p:cNvPr id="26" name="文本框 25"/>
            <p:cNvSpPr txBox="1"/>
            <p:nvPr/>
          </p:nvSpPr>
          <p:spPr>
            <a:xfrm>
              <a:off x="5398952" y="2606064"/>
              <a:ext cx="1198880" cy="398780"/>
            </a:xfrm>
            <a:prstGeom prst="rect">
              <a:avLst/>
            </a:prstGeom>
            <a:noFill/>
          </p:spPr>
          <p:txBody>
            <a:bodyPr wrap="none" rtlCol="0">
              <a:spAutoFit/>
            </a:bodyPr>
            <a:lstStyle/>
            <a:p>
              <a:pPr algn="ctr"/>
              <a:r>
                <a:rPr lang="zh-CN" altLang="en-US" sz="2000" b="1">
                  <a:solidFill>
                    <a:schemeClr val="accent2"/>
                  </a:solidFill>
                  <a:latin typeface="微软雅黑" panose="020B0503020204020204" pitchFamily="34" charset="-122"/>
                  <a:ea typeface="微软雅黑" panose="020B0503020204020204" pitchFamily="34" charset="-122"/>
                </a:rPr>
                <a:t>考试机构</a:t>
              </a:r>
              <a:endParaRPr lang="zh-CN" altLang="en-US" sz="2000" b="1">
                <a:solidFill>
                  <a:schemeClr val="accent2"/>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008298" y="2235453"/>
            <a:ext cx="3059104" cy="544918"/>
            <a:chOff x="8008298" y="2529458"/>
            <a:chExt cx="3059104" cy="544918"/>
          </a:xfrm>
        </p:grpSpPr>
        <p:sp>
          <p:nvSpPr>
            <p:cNvPr id="27" name="矩形: 圆角 26"/>
            <p:cNvSpPr/>
            <p:nvPr/>
          </p:nvSpPr>
          <p:spPr bwMode="auto">
            <a:xfrm>
              <a:off x="8008298" y="2529458"/>
              <a:ext cx="3059104" cy="544918"/>
            </a:xfrm>
            <a:prstGeom prst="roundRect">
              <a:avLst/>
            </a:prstGeom>
            <a:gradFill>
              <a:gsLst>
                <a:gs pos="50000">
                  <a:schemeClr val="bg1"/>
                </a:gs>
                <a:gs pos="0">
                  <a:srgbClr val="E8380E"/>
                </a:gs>
                <a:gs pos="100000">
                  <a:srgbClr val="B92C0B"/>
                </a:gs>
              </a:gsLst>
              <a:lin ang="5400000" scaled="1"/>
            </a:gradFill>
            <a:ln w="9525" cap="flat" cmpd="sng" algn="ctr">
              <a:solidFill>
                <a:schemeClr val="accent2"/>
              </a:solidFill>
              <a:prstDash val="solid"/>
              <a:round/>
              <a:headEnd type="none" w="med" len="med"/>
              <a:tailEnd type="none" w="med" len="med"/>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9033427" y="2606064"/>
              <a:ext cx="944880" cy="398780"/>
            </a:xfrm>
            <a:prstGeom prst="rect">
              <a:avLst/>
            </a:prstGeom>
            <a:noFill/>
          </p:spPr>
          <p:txBody>
            <a:bodyPr wrap="none" rtlCol="0">
              <a:spAutoFit/>
            </a:bodyPr>
            <a:lstStyle/>
            <a:p>
              <a:pPr algn="ctr"/>
              <a:r>
                <a:rPr lang="zh-CN" altLang="en-US" sz="2000" b="1">
                  <a:solidFill>
                    <a:schemeClr val="accent2"/>
                  </a:solidFill>
                  <a:latin typeface="微软雅黑" panose="020B0503020204020204" pitchFamily="34" charset="-122"/>
                  <a:ea typeface="微软雅黑" panose="020B0503020204020204" pitchFamily="34" charset="-122"/>
                </a:rPr>
                <a:t>考试点</a:t>
              </a:r>
              <a:endParaRPr lang="zh-CN" altLang="en-US" sz="2000" b="1">
                <a:solidFill>
                  <a:schemeClr val="accent2"/>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322724" y="1532936"/>
            <a:ext cx="9351010" cy="460375"/>
          </a:xfrm>
          <a:prstGeom prst="rect">
            <a:avLst/>
          </a:prstGeom>
        </p:spPr>
        <p:txBody>
          <a:bodyPr wrap="none">
            <a:spAutoFit/>
          </a:bodyPr>
          <a:lstStyle/>
          <a:p>
            <a:pPr algn="ctr" eaLnBrk="0" hangingPunct="0"/>
            <a:r>
              <a:rPr lang="zh-CN" altLang="en-US" sz="2400" b="1">
                <a:solidFill>
                  <a:srgbClr val="FF0000"/>
                </a:solidFill>
                <a:latin typeface="+mn-lt"/>
                <a:ea typeface="+mn-ea"/>
                <a:sym typeface="+mn-ea"/>
              </a:rPr>
              <a:t>《安全生产资格考试与证书管理暂行办法》</a:t>
            </a:r>
            <a:r>
              <a:rPr lang="zh-CN" altLang="en-US" sz="2400">
                <a:latin typeface="+mn-lt"/>
                <a:ea typeface="+mn-ea"/>
                <a:sym typeface="+mn-ea"/>
              </a:rPr>
              <a:t> 安监总培训(2013)104号</a:t>
            </a:r>
            <a:endParaRPr lang="en-US" altLang="zh-CN" sz="2400">
              <a:latin typeface="微软雅黑" panose="020B0503020204020204" pitchFamily="34" charset="-122"/>
              <a:ea typeface="微软雅黑" panose="020B0503020204020204" pitchFamily="34" charset="-122"/>
            </a:endParaRPr>
          </a:p>
        </p:txBody>
      </p:sp>
      <p:sp>
        <p:nvSpPr>
          <p:cNvPr id="12" name="文本框 11"/>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2</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、相关机构及职责</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4" name="文本框 13"/>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安全生产资格证书简介</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0" name="矩形 19"/>
          <p:cNvSpPr/>
          <p:nvPr/>
        </p:nvSpPr>
        <p:spPr bwMode="auto">
          <a:xfrm>
            <a:off x="4436745" y="2940685"/>
            <a:ext cx="3058795" cy="3187065"/>
          </a:xfrm>
          <a:prstGeom prst="rect">
            <a:avLst/>
          </a:prstGeom>
          <a:solidFill>
            <a:srgbClr val="92D050"/>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（一）制定本地区安全生产资格考试相关工作制度；</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（二）承担省级题库的开发、管理与维护工作；</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（三）承担本地区安全生产资格考试网络平台建设和信息管理工作；</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（四）指导监督考试点工作；</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（五）承担省级考核发证部门负责考核的有关人员安全生产资格考试工作；</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（六）其他有关工作。</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1" name="矩形 20"/>
          <p:cNvSpPr/>
          <p:nvPr/>
        </p:nvSpPr>
        <p:spPr bwMode="auto">
          <a:xfrm>
            <a:off x="8007985" y="2955925"/>
            <a:ext cx="3058795" cy="3187065"/>
          </a:xfrm>
          <a:prstGeom prst="rect">
            <a:avLst/>
          </a:prstGeom>
          <a:gradFill>
            <a:gsLst>
              <a:gs pos="0">
                <a:srgbClr val="56A0B9"/>
              </a:gs>
              <a:gs pos="100000">
                <a:srgbClr val="5DBDC3"/>
              </a:gs>
            </a:gsLst>
            <a:lin scaled="1"/>
          </a:gra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（一）承担安全生产资格考试具体组织实施工作；</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（二）负责计算机网络、考试设施和器材的建设和维护工作；</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indent="0" algn="l" defTabSz="914400" rtl="0" eaLnBrk="1" fontAlgn="base" latinLnBrk="0" hangingPunct="1">
              <a:lnSpc>
                <a:spcPct val="150000"/>
              </a:lnSpc>
              <a:spcBef>
                <a:spcPct val="0"/>
              </a:spcBef>
              <a:spcAft>
                <a:spcPct val="0"/>
              </a:spcAft>
              <a:buClrTx/>
              <a:buSzTx/>
              <a:buFont typeface="Arial" panose="020B0604020202020204" pitchFamily="34" charset="0"/>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（三）承担考试机构安排的其他有关工作。</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安全生产资格证书简介</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166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第一章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3</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、上海地区相关机构情况</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5" name="文本框 4"/>
          <p:cNvSpPr txBox="1"/>
          <p:nvPr/>
        </p:nvSpPr>
        <p:spPr>
          <a:xfrm>
            <a:off x="765175" y="1371600"/>
            <a:ext cx="10666730" cy="4861560"/>
          </a:xfrm>
          <a:prstGeom prst="rect">
            <a:avLst/>
          </a:prstGeom>
          <a:noFill/>
          <a:ln w="28575" cap="rnd" cmpd="dbl">
            <a:solidFill>
              <a:schemeClr val="bg2">
                <a:lumMod val="60000"/>
                <a:lumOff val="40000"/>
              </a:schemeClr>
            </a:solidFill>
            <a:prstDash val="solid"/>
            <a:round/>
          </a:ln>
          <a:effectLst>
            <a:innerShdw blurRad="63500" dist="50800" dir="18900000">
              <a:prstClr val="black">
                <a:alpha val="50000"/>
              </a:prstClr>
            </a:innerShdw>
          </a:effectLst>
        </p:spPr>
        <p:txBody>
          <a:bodyPr wrap="square" rtlCol="0" anchor="t">
            <a:spAutoFit/>
          </a:bodyPr>
          <a:p>
            <a:pPr lvl="0" indent="457200" algn="l" defTabSz="914400" fontAlgn="auto">
              <a:lnSpc>
                <a:spcPct val="120000"/>
              </a:lnSpc>
              <a:spcBef>
                <a:spcPts val="1200"/>
              </a:spcBef>
              <a:spcAft>
                <a:spcPts val="0"/>
              </a:spcAft>
              <a:buClrTx/>
              <a:buSzTx/>
              <a:defRPr/>
            </a:pPr>
            <a:r>
              <a:rPr lang="en-US" altLang="zh-CN" sz="2000" b="1">
                <a:latin typeface="+mn-lt"/>
                <a:ea typeface="+mn-ea"/>
                <a:sym typeface="+mn-ea"/>
              </a:rPr>
              <a:t>1</a:t>
            </a:r>
            <a:r>
              <a:rPr lang="en-US" altLang="zh-CN" sz="2000" b="1">
                <a:latin typeface="+mn-lt"/>
                <a:ea typeface="+mn-ea"/>
                <a:sym typeface="+mn-ea"/>
              </a:rPr>
              <a:t>、上海的安全生产资格证书发证机关？</a:t>
            </a:r>
            <a:endParaRPr lang="en-US" altLang="zh-CN" sz="2000" b="1">
              <a:latin typeface="+mn-lt"/>
              <a:ea typeface="+mn-ea"/>
              <a:sym typeface="+mn-ea"/>
            </a:endParaRPr>
          </a:p>
          <a:p>
            <a:pPr lvl="0" indent="457200" algn="l" defTabSz="914400" fontAlgn="auto">
              <a:lnSpc>
                <a:spcPct val="120000"/>
              </a:lnSpc>
              <a:spcBef>
                <a:spcPts val="1200"/>
              </a:spcBef>
              <a:spcAft>
                <a:spcPts val="0"/>
              </a:spcAft>
              <a:buClrTx/>
              <a:buSzTx/>
              <a:defRPr/>
            </a:pPr>
            <a:r>
              <a:rPr lang="en-US" altLang="zh-CN" sz="2000" b="1">
                <a:latin typeface="+mn-lt"/>
                <a:ea typeface="+mn-ea"/>
                <a:sym typeface="+mn-ea"/>
              </a:rPr>
              <a:t> </a:t>
            </a:r>
            <a:r>
              <a:rPr lang="zh-CN" altLang="en-US" sz="2000">
                <a:solidFill>
                  <a:srgbClr val="FF0000"/>
                </a:solidFill>
                <a:latin typeface="+mn-lt"/>
                <a:ea typeface="+mn-ea"/>
                <a:sym typeface="+mn-ea"/>
              </a:rPr>
              <a:t>上海市应急管理局</a:t>
            </a:r>
            <a:r>
              <a:rPr lang="zh-CN" altLang="en-US" sz="2000">
                <a:latin typeface="+mn-lt"/>
                <a:ea typeface="+mn-ea"/>
                <a:sym typeface="+mn-ea"/>
              </a:rPr>
              <a:t>  </a:t>
            </a:r>
            <a:r>
              <a:rPr lang="zh-CN" altLang="en-US" sz="2000">
                <a:latin typeface="+mn-lt"/>
                <a:ea typeface="+mn-ea"/>
                <a:sym typeface="+mn-ea"/>
              </a:rPr>
              <a:t>（原上海市安全生产监督管理局） </a:t>
            </a:r>
            <a:endParaRPr lang="zh-CN" altLang="en-US" sz="2000">
              <a:latin typeface="+mn-lt"/>
              <a:ea typeface="+mn-ea"/>
              <a:sym typeface="+mn-ea"/>
            </a:endParaRPr>
          </a:p>
          <a:p>
            <a:pPr lvl="0" indent="457200" algn="l" defTabSz="914400" fontAlgn="auto">
              <a:lnSpc>
                <a:spcPct val="120000"/>
              </a:lnSpc>
              <a:spcBef>
                <a:spcPts val="1200"/>
              </a:spcBef>
              <a:spcAft>
                <a:spcPts val="0"/>
              </a:spcAft>
              <a:buClrTx/>
              <a:buSzTx/>
              <a:defRPr/>
            </a:pPr>
            <a:r>
              <a:rPr lang="zh-CN" altLang="en-US" sz="2000">
                <a:latin typeface="+mn-lt"/>
                <a:ea typeface="+mn-ea"/>
                <a:sym typeface="+mn-ea"/>
              </a:rPr>
              <a:t> 网址：http://yjglj.sh.gov.cn </a:t>
            </a:r>
            <a:r>
              <a:rPr lang="zh-CN" altLang="en-US" sz="2000">
                <a:latin typeface="+mn-lt"/>
                <a:ea typeface="+mn-ea"/>
                <a:sym typeface="+mn-ea"/>
              </a:rPr>
              <a:t> </a:t>
            </a:r>
            <a:r>
              <a:rPr lang="zh-CN" altLang="en-US" sz="2000">
                <a:latin typeface="+mn-lt"/>
                <a:ea typeface="+mn-ea"/>
                <a:sym typeface="+mn-ea"/>
              </a:rPr>
              <a:t>安全生产热线：12350   官方微信：上海应急守护</a:t>
            </a:r>
            <a:endParaRPr lang="zh-CN" altLang="en-US" sz="2000">
              <a:latin typeface="+mn-lt"/>
              <a:ea typeface="+mn-ea"/>
              <a:sym typeface="+mn-ea"/>
            </a:endParaRPr>
          </a:p>
          <a:p>
            <a:pPr lvl="0" indent="457200" algn="l" defTabSz="914400" fontAlgn="auto">
              <a:lnSpc>
                <a:spcPct val="120000"/>
              </a:lnSpc>
              <a:spcBef>
                <a:spcPts val="1200"/>
              </a:spcBef>
              <a:spcAft>
                <a:spcPts val="0"/>
              </a:spcAft>
              <a:buClrTx/>
              <a:buSzTx/>
              <a:defRPr/>
            </a:pPr>
            <a:endParaRPr lang="zh-CN" altLang="en-US" sz="2000">
              <a:latin typeface="+mn-lt"/>
              <a:ea typeface="+mn-ea"/>
              <a:sym typeface="+mn-ea"/>
            </a:endParaRPr>
          </a:p>
          <a:p>
            <a:pPr lvl="0" indent="457200" algn="l" defTabSz="914400" fontAlgn="auto">
              <a:lnSpc>
                <a:spcPct val="120000"/>
              </a:lnSpc>
              <a:spcBef>
                <a:spcPts val="1200"/>
              </a:spcBef>
              <a:spcAft>
                <a:spcPts val="0"/>
              </a:spcAft>
              <a:buClrTx/>
              <a:buSzTx/>
              <a:defRPr/>
            </a:pPr>
            <a:r>
              <a:rPr lang="en-US" altLang="zh-CN" sz="2000" b="1">
                <a:latin typeface="+mn-lt"/>
                <a:ea typeface="+mn-ea"/>
                <a:sym typeface="+mn-ea"/>
              </a:rPr>
              <a:t>2</a:t>
            </a:r>
            <a:r>
              <a:rPr lang="en-US" altLang="zh-CN" sz="2000" b="1">
                <a:latin typeface="+mn-lt"/>
                <a:ea typeface="+mn-ea"/>
                <a:sym typeface="+mn-ea"/>
              </a:rPr>
              <a:t>、具体负责本市</a:t>
            </a:r>
            <a:r>
              <a:rPr lang="en-US" altLang="zh-CN" sz="2000" b="1">
                <a:latin typeface="+mn-lt"/>
                <a:ea typeface="+mn-ea"/>
                <a:sym typeface="+mn-ea"/>
              </a:rPr>
              <a:t>安全生产资格证书管理工作的考试机构？</a:t>
            </a:r>
            <a:endParaRPr lang="en-US" altLang="zh-CN" sz="2000" b="1">
              <a:latin typeface="+mn-lt"/>
              <a:ea typeface="+mn-ea"/>
              <a:sym typeface="+mn-ea"/>
            </a:endParaRPr>
          </a:p>
          <a:p>
            <a:pPr lvl="0" indent="457200" algn="l" defTabSz="914400" fontAlgn="auto">
              <a:lnSpc>
                <a:spcPct val="150000"/>
              </a:lnSpc>
              <a:spcBef>
                <a:spcPts val="1200"/>
              </a:spcBef>
              <a:spcAft>
                <a:spcPts val="0"/>
              </a:spcAft>
              <a:buClrTx/>
              <a:buSzTx/>
              <a:buNone/>
              <a:defRPr/>
            </a:pPr>
            <a:r>
              <a:rPr lang="zh-CN" altLang="en-US" sz="2000">
                <a:solidFill>
                  <a:srgbClr val="FF0000"/>
                </a:solidFill>
                <a:latin typeface="+mn-lt"/>
                <a:ea typeface="+mn-ea"/>
                <a:sym typeface="+mn-ea"/>
              </a:rPr>
              <a:t>上海市安全生产科学研究所</a:t>
            </a:r>
            <a:r>
              <a:rPr lang="zh-CN" altLang="en-US" sz="2000">
                <a:latin typeface="+mn-lt"/>
                <a:ea typeface="+mn-ea"/>
                <a:sym typeface="+mn-ea"/>
              </a:rPr>
              <a:t> </a:t>
            </a:r>
            <a:r>
              <a:rPr lang="zh-CN" altLang="en-US" sz="2000">
                <a:latin typeface="+mn-lt"/>
                <a:ea typeface="+mn-ea"/>
                <a:sym typeface="+mn-ea"/>
              </a:rPr>
              <a:t>（由上海市应急管理局确定的安全生产资格考试机构，具体负责本市区域内的考试管理工作） 网址：www.51safe.com.cn    总机：33390333</a:t>
            </a:r>
            <a:endParaRPr lang="zh-CN" altLang="en-US" sz="2000">
              <a:latin typeface="+mn-lt"/>
              <a:ea typeface="+mn-ea"/>
              <a:sym typeface="+mn-ea"/>
            </a:endParaRPr>
          </a:p>
          <a:p>
            <a:pPr lvl="0" indent="457200" algn="l" defTabSz="914400" fontAlgn="auto">
              <a:lnSpc>
                <a:spcPct val="150000"/>
              </a:lnSpc>
              <a:spcBef>
                <a:spcPts val="1200"/>
              </a:spcBef>
              <a:spcAft>
                <a:spcPts val="0"/>
              </a:spcAft>
              <a:buClrTx/>
              <a:buSzTx/>
              <a:buNone/>
              <a:defRPr/>
            </a:pPr>
            <a:r>
              <a:rPr lang="en-US" altLang="zh-CN" sz="2000" b="1">
                <a:latin typeface="+mn-lt"/>
                <a:ea typeface="+mn-ea"/>
                <a:sym typeface="+mn-ea"/>
              </a:rPr>
              <a:t>3</a:t>
            </a:r>
            <a:r>
              <a:rPr lang="en-US" altLang="zh-CN" sz="2000" b="1">
                <a:latin typeface="+mn-lt"/>
                <a:ea typeface="+mn-ea"/>
                <a:sym typeface="+mn-ea"/>
              </a:rPr>
              <a:t>、</a:t>
            </a:r>
            <a:r>
              <a:rPr lang="en-US" altLang="zh-CN" sz="2000" b="1">
                <a:latin typeface="+mn-lt"/>
                <a:ea typeface="+mn-ea"/>
                <a:sym typeface="+mn-ea"/>
              </a:rPr>
              <a:t>考试点情况</a:t>
            </a:r>
            <a:endParaRPr lang="en-US" altLang="zh-CN" sz="2000" b="1">
              <a:latin typeface="+mn-lt"/>
              <a:ea typeface="+mn-ea"/>
              <a:sym typeface="+mn-ea"/>
            </a:endParaRPr>
          </a:p>
          <a:p>
            <a:pPr lvl="0" indent="457200" algn="l" defTabSz="914400" fontAlgn="auto">
              <a:lnSpc>
                <a:spcPct val="150000"/>
              </a:lnSpc>
              <a:spcBef>
                <a:spcPts val="1200"/>
              </a:spcBef>
              <a:spcAft>
                <a:spcPts val="0"/>
              </a:spcAft>
              <a:buClrTx/>
              <a:buSzTx/>
              <a:buNone/>
              <a:defRPr/>
            </a:pPr>
            <a:r>
              <a:rPr lang="zh-CN" altLang="en-US" sz="2000">
                <a:latin typeface="+mn-lt"/>
                <a:ea typeface="+mn-ea"/>
                <a:sym typeface="+mn-ea"/>
              </a:rPr>
              <a:t>目前全市共有安全生产资格考试点</a:t>
            </a:r>
            <a:r>
              <a:rPr lang="en-US" sz="2000">
                <a:solidFill>
                  <a:srgbClr val="FF0000"/>
                </a:solidFill>
                <a:latin typeface="+mn-lt"/>
                <a:ea typeface="+mn-ea"/>
                <a:sym typeface="+mn-ea"/>
              </a:rPr>
              <a:t>40</a:t>
            </a:r>
            <a:r>
              <a:rPr lang="zh-CN" altLang="en-US" sz="2000">
                <a:solidFill>
                  <a:srgbClr val="FF0000"/>
                </a:solidFill>
                <a:latin typeface="+mn-lt"/>
                <a:ea typeface="+mn-ea"/>
                <a:sym typeface="+mn-ea"/>
              </a:rPr>
              <a:t>家</a:t>
            </a:r>
            <a:r>
              <a:rPr lang="zh-CN" altLang="en-US" sz="2000">
                <a:latin typeface="+mn-lt"/>
                <a:ea typeface="+mn-ea"/>
                <a:sym typeface="+mn-ea"/>
              </a:rPr>
              <a:t>。</a:t>
            </a:r>
            <a:endParaRPr lang="zh-CN" altLang="en-US" sz="2000">
              <a:latin typeface="+mn-lt"/>
              <a:ea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email"/>
          <a:stretch>
            <a:fillRect/>
          </a:stretch>
        </p:blipFill>
        <p:spPr>
          <a:xfrm>
            <a:off x="1853" y="0"/>
            <a:ext cx="12193057" cy="3596952"/>
          </a:xfrm>
          <a:prstGeom prst="rect">
            <a:avLst/>
          </a:prstGeom>
        </p:spPr>
      </p:pic>
      <p:sp>
        <p:nvSpPr>
          <p:cNvPr id="20" name="矩形 19"/>
          <p:cNvSpPr/>
          <p:nvPr/>
        </p:nvSpPr>
        <p:spPr bwMode="auto">
          <a:xfrm>
            <a:off x="1659437" y="1870477"/>
            <a:ext cx="8925144" cy="3672408"/>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1" name="文本框 19"/>
          <p:cNvSpPr txBox="1">
            <a:spLocks noChangeArrowheads="1"/>
          </p:cNvSpPr>
          <p:nvPr>
            <p:custDataLst>
              <p:tags r:id="rId2"/>
            </p:custDataLst>
          </p:nvPr>
        </p:nvSpPr>
        <p:spPr bwMode="auto">
          <a:xfrm>
            <a:off x="4216400" y="2720975"/>
            <a:ext cx="604901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defRPr/>
            </a:pPr>
            <a:r>
              <a:rPr lang="zh-CN" altLang="en-US" sz="4400" b="1">
                <a:solidFill>
                  <a:srgbClr val="FFFFFF"/>
                </a:solidFill>
                <a:latin typeface="微软雅黑" panose="020B0503020204020204" pitchFamily="34" charset="-122"/>
                <a:ea typeface="微软雅黑" panose="020B0503020204020204" pitchFamily="34" charset="-122"/>
              </a:rPr>
              <a:t>安全生产资格证书分类</a:t>
            </a:r>
            <a:endParaRPr lang="zh-CN" altLang="en-US" sz="4400" b="1">
              <a:solidFill>
                <a:srgbClr val="FFFFFF"/>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616738" y="2383402"/>
            <a:ext cx="1253869" cy="264687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600" i="0" u="none" strike="noStrike" kern="1200" cap="none" spc="0" normalizeH="0" baseline="0" noProof="0">
                <a:ln>
                  <a:noFill/>
                </a:ln>
                <a:solidFill>
                  <a:srgbClr val="FFFFFF"/>
                </a:solidFill>
                <a:effectLst/>
                <a:uLnTx/>
                <a:uFillTx/>
                <a:latin typeface="Impact" panose="020B0806030902050204" pitchFamily="34" charset="0"/>
                <a:ea typeface="微软雅黑 Light"/>
                <a:cs typeface="+mn-cs"/>
              </a:rPr>
              <a:t>2</a:t>
            </a:r>
            <a:endParaRPr kumimoji="0" lang="zh-CN" altLang="en-US" sz="16600" i="0" u="none" strike="noStrike" kern="1200" cap="none" spc="0" normalizeH="0" baseline="0" noProof="0" dirty="0">
              <a:ln>
                <a:noFill/>
              </a:ln>
              <a:solidFill>
                <a:srgbClr val="FFFFFF"/>
              </a:solidFill>
              <a:effectLst/>
              <a:uLnTx/>
              <a:uFillTx/>
              <a:latin typeface="Impact" panose="020B0806030902050204" pitchFamily="34" charset="0"/>
              <a:ea typeface="微软雅黑 Light"/>
              <a:cs typeface="+mn-cs"/>
            </a:endParaRPr>
          </a:p>
        </p:txBody>
      </p:sp>
      <p:sp>
        <p:nvSpPr>
          <p:cNvPr id="23" name="Freeform 21"/>
          <p:cNvSpPr>
            <a:spLocks noEditPoints="1"/>
          </p:cNvSpPr>
          <p:nvPr/>
        </p:nvSpPr>
        <p:spPr bwMode="auto">
          <a:xfrm>
            <a:off x="4654113" y="3666819"/>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28" tIns="45714" rIns="91428" bIns="45714"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5" name="Freeform 21"/>
          <p:cNvSpPr>
            <a:spLocks noEditPoints="1"/>
          </p:cNvSpPr>
          <p:nvPr/>
        </p:nvSpPr>
        <p:spPr bwMode="auto">
          <a:xfrm>
            <a:off x="4654107" y="4808822"/>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28" tIns="45714" rIns="91428" bIns="45714"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7" name="TextBox 9"/>
          <p:cNvSpPr txBox="1"/>
          <p:nvPr/>
        </p:nvSpPr>
        <p:spPr>
          <a:xfrm>
            <a:off x="5194300" y="3596640"/>
            <a:ext cx="2914650" cy="39878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lvl="0"/>
            <a:r>
              <a:rPr lang="zh-CN" altLang="en-US" b="1">
                <a:solidFill>
                  <a:srgbClr val="FFFFFF"/>
                </a:solidFill>
              </a:rPr>
              <a:t>国家规定的发放工种</a:t>
            </a:r>
            <a:endParaRPr lang="zh-CN" altLang="en-US" b="1">
              <a:solidFill>
                <a:srgbClr val="FFFFFF"/>
              </a:solidFill>
            </a:endParaRPr>
          </a:p>
        </p:txBody>
      </p:sp>
      <p:cxnSp>
        <p:nvCxnSpPr>
          <p:cNvPr id="35" name="直接连接符 34"/>
          <p:cNvCxnSpPr/>
          <p:nvPr/>
        </p:nvCxnSpPr>
        <p:spPr bwMode="auto">
          <a:xfrm>
            <a:off x="3950139" y="2254102"/>
            <a:ext cx="0" cy="2903090"/>
          </a:xfrm>
          <a:prstGeom prst="line">
            <a:avLst/>
          </a:pr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9"/>
          <p:cNvSpPr txBox="1"/>
          <p:nvPr/>
        </p:nvSpPr>
        <p:spPr>
          <a:xfrm>
            <a:off x="1659178" y="4167737"/>
            <a:ext cx="1032637" cy="461665"/>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a:ln>
                  <a:noFill/>
                </a:ln>
                <a:solidFill>
                  <a:srgbClr val="FFFFFF"/>
                </a:solidFill>
                <a:effectLst/>
                <a:uLnTx/>
                <a:uFillTx/>
                <a:latin typeface="微软雅黑 Light"/>
                <a:ea typeface="微软雅黑 Light"/>
                <a:cs typeface="+mn-cs"/>
              </a:rPr>
              <a:t>PART</a:t>
            </a:r>
            <a:endParaRPr kumimoji="0" lang="zh-CN" altLang="en-US" sz="2400" b="0" i="0" u="none" strike="noStrike" kern="1200" cap="none" spc="0" normalizeH="0" baseline="0" noProof="0" dirty="0">
              <a:ln>
                <a:noFill/>
              </a:ln>
              <a:solidFill>
                <a:srgbClr val="FFFFFF"/>
              </a:solidFill>
              <a:effectLst/>
              <a:uLnTx/>
              <a:uFillTx/>
              <a:latin typeface="微软雅黑 Light"/>
              <a:ea typeface="微软雅黑 Light"/>
              <a:cs typeface="+mn-cs"/>
            </a:endParaRPr>
          </a:p>
        </p:txBody>
      </p:sp>
      <p:sp>
        <p:nvSpPr>
          <p:cNvPr id="2" name="TextBox 9"/>
          <p:cNvSpPr txBox="1"/>
          <p:nvPr/>
        </p:nvSpPr>
        <p:spPr>
          <a:xfrm>
            <a:off x="5194300" y="4167505"/>
            <a:ext cx="3119755" cy="39878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lvl="0" algn="l">
              <a:buClrTx/>
              <a:buSzTx/>
            </a:pPr>
            <a:r>
              <a:rPr lang="zh-CN" altLang="en-US" b="1">
                <a:solidFill>
                  <a:srgbClr val="FFFFFF"/>
                </a:solidFill>
              </a:rPr>
              <a:t>本市考核发放的工种</a:t>
            </a:r>
            <a:endParaRPr lang="zh-CN" altLang="en-US" b="1">
              <a:solidFill>
                <a:srgbClr val="FFFFFF"/>
              </a:solidFill>
            </a:endParaRPr>
          </a:p>
        </p:txBody>
      </p:sp>
      <p:sp>
        <p:nvSpPr>
          <p:cNvPr id="3" name="TextBox 9"/>
          <p:cNvSpPr txBox="1"/>
          <p:nvPr/>
        </p:nvSpPr>
        <p:spPr>
          <a:xfrm>
            <a:off x="5194300" y="4750435"/>
            <a:ext cx="2608580" cy="398780"/>
          </a:xfrm>
          <a:prstGeom prst="rect">
            <a:avLst/>
          </a:prstGeom>
          <a:noFill/>
        </p:spPr>
        <p:txBody>
          <a:bodyPr wrap="square" rtlCol="0">
            <a:spAutoFit/>
          </a:bodyPr>
          <a:lstStyle>
            <a:defPPr>
              <a:defRPr lang="zh-CN"/>
            </a:defPPr>
            <a:lvl1pPr>
              <a:defRPr sz="2000">
                <a:solidFill>
                  <a:schemeClr val="accent2"/>
                </a:solidFill>
                <a:latin typeface="+mj-ea"/>
                <a:ea typeface="+mj-ea"/>
              </a:defRPr>
            </a:lvl1pPr>
          </a:lstStyle>
          <a:p>
            <a:pPr lvl="0" algn="l">
              <a:buClrTx/>
              <a:buSzTx/>
            </a:pPr>
            <a:r>
              <a:rPr lang="zh-CN" altLang="en-US" b="1">
                <a:solidFill>
                  <a:srgbClr val="FFFFFF"/>
                </a:solidFill>
              </a:rPr>
              <a:t>证书样张</a:t>
            </a:r>
            <a:endParaRPr lang="zh-CN" altLang="en-US" b="1">
              <a:solidFill>
                <a:srgbClr val="FFFFFF"/>
              </a:solidFill>
            </a:endParaRPr>
          </a:p>
        </p:txBody>
      </p:sp>
      <p:sp>
        <p:nvSpPr>
          <p:cNvPr id="4" name="Freeform 21"/>
          <p:cNvSpPr>
            <a:spLocks noEditPoints="1"/>
          </p:cNvSpPr>
          <p:nvPr/>
        </p:nvSpPr>
        <p:spPr bwMode="auto">
          <a:xfrm>
            <a:off x="4654107" y="4225257"/>
            <a:ext cx="219518" cy="220826"/>
          </a:xfrm>
          <a:custGeom>
            <a:avLst/>
            <a:gdLst>
              <a:gd name="T0" fmla="*/ 117 w 234"/>
              <a:gd name="T1" fmla="*/ 0 h 234"/>
              <a:gd name="T2" fmla="*/ 234 w 234"/>
              <a:gd name="T3" fmla="*/ 117 h 234"/>
              <a:gd name="T4" fmla="*/ 117 w 234"/>
              <a:gd name="T5" fmla="*/ 234 h 234"/>
              <a:gd name="T6" fmla="*/ 0 w 234"/>
              <a:gd name="T7" fmla="*/ 117 h 234"/>
              <a:gd name="T8" fmla="*/ 117 w 234"/>
              <a:gd name="T9" fmla="*/ 0 h 234"/>
              <a:gd name="T10" fmla="*/ 99 w 234"/>
              <a:gd name="T11" fmla="*/ 199 h 234"/>
              <a:gd name="T12" fmla="*/ 135 w 234"/>
              <a:gd name="T13" fmla="*/ 199 h 234"/>
              <a:gd name="T14" fmla="*/ 135 w 234"/>
              <a:gd name="T15" fmla="*/ 136 h 234"/>
              <a:gd name="T16" fmla="*/ 199 w 234"/>
              <a:gd name="T17" fmla="*/ 136 h 234"/>
              <a:gd name="T18" fmla="*/ 199 w 234"/>
              <a:gd name="T19" fmla="*/ 99 h 234"/>
              <a:gd name="T20" fmla="*/ 135 w 234"/>
              <a:gd name="T21" fmla="*/ 99 h 234"/>
              <a:gd name="T22" fmla="*/ 135 w 234"/>
              <a:gd name="T23" fmla="*/ 35 h 234"/>
              <a:gd name="T24" fmla="*/ 99 w 234"/>
              <a:gd name="T25" fmla="*/ 35 h 234"/>
              <a:gd name="T26" fmla="*/ 99 w 234"/>
              <a:gd name="T27" fmla="*/ 99 h 234"/>
              <a:gd name="T28" fmla="*/ 35 w 234"/>
              <a:gd name="T29" fmla="*/ 99 h 234"/>
              <a:gd name="T30" fmla="*/ 35 w 234"/>
              <a:gd name="T31" fmla="*/ 136 h 234"/>
              <a:gd name="T32" fmla="*/ 99 w 234"/>
              <a:gd name="T33" fmla="*/ 136 h 234"/>
              <a:gd name="T34" fmla="*/ 99 w 234"/>
              <a:gd name="T35" fmla="*/ 19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4" h="234">
                <a:moveTo>
                  <a:pt x="117" y="0"/>
                </a:moveTo>
                <a:cubicBezTo>
                  <a:pt x="182" y="0"/>
                  <a:pt x="234" y="52"/>
                  <a:pt x="234" y="117"/>
                </a:cubicBezTo>
                <a:cubicBezTo>
                  <a:pt x="234" y="182"/>
                  <a:pt x="182" y="234"/>
                  <a:pt x="117" y="234"/>
                </a:cubicBezTo>
                <a:cubicBezTo>
                  <a:pt x="52" y="234"/>
                  <a:pt x="0" y="182"/>
                  <a:pt x="0" y="117"/>
                </a:cubicBezTo>
                <a:cubicBezTo>
                  <a:pt x="0" y="52"/>
                  <a:pt x="52" y="0"/>
                  <a:pt x="117" y="0"/>
                </a:cubicBezTo>
                <a:close/>
                <a:moveTo>
                  <a:pt x="99" y="199"/>
                </a:moveTo>
                <a:lnTo>
                  <a:pt x="135" y="199"/>
                </a:lnTo>
                <a:lnTo>
                  <a:pt x="135" y="136"/>
                </a:lnTo>
                <a:lnTo>
                  <a:pt x="199" y="136"/>
                </a:lnTo>
                <a:lnTo>
                  <a:pt x="199" y="99"/>
                </a:lnTo>
                <a:lnTo>
                  <a:pt x="135" y="99"/>
                </a:lnTo>
                <a:lnTo>
                  <a:pt x="135" y="35"/>
                </a:lnTo>
                <a:lnTo>
                  <a:pt x="99" y="35"/>
                </a:lnTo>
                <a:lnTo>
                  <a:pt x="99" y="99"/>
                </a:lnTo>
                <a:lnTo>
                  <a:pt x="35" y="99"/>
                </a:lnTo>
                <a:lnTo>
                  <a:pt x="35" y="136"/>
                </a:lnTo>
                <a:lnTo>
                  <a:pt x="99" y="136"/>
                </a:lnTo>
                <a:lnTo>
                  <a:pt x="99" y="199"/>
                </a:lnTo>
                <a:close/>
              </a:path>
            </a:pathLst>
          </a:custGeom>
          <a:solidFill>
            <a:schemeClr val="accent2"/>
          </a:solidFill>
          <a:ln>
            <a:noFill/>
          </a:ln>
        </p:spPr>
        <p:txBody>
          <a:bodyPr vert="horz" wrap="square" lIns="91428" tIns="45714" rIns="91428" bIns="45714" numCol="1" anchor="t" anchorCtr="0" compatLnSpc="1"/>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p:cNvSpPr/>
          <p:nvPr/>
        </p:nvSpPr>
        <p:spPr bwMode="auto">
          <a:xfrm>
            <a:off x="3091180" y="2000250"/>
            <a:ext cx="8468360" cy="4327525"/>
          </a:xfrm>
          <a:prstGeom prst="roundRect">
            <a:avLst>
              <a:gd name="adj" fmla="val 1757"/>
            </a:avLst>
          </a:prstGeom>
          <a:solidFill>
            <a:schemeClr val="accent2">
              <a:lumMod val="95000"/>
            </a:schemeClr>
          </a:solidFill>
          <a:ln w="9525" cap="flat" cmpd="sng" algn="ctr">
            <a:solidFill>
              <a:schemeClr val="accent1">
                <a:lumMod val="20000"/>
                <a:lumOff val="8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indent="457200" defTabSz="914400">
              <a:lnSpc>
                <a:spcPct val="120000"/>
              </a:lnSpc>
              <a:spcBef>
                <a:spcPts val="1200"/>
              </a:spcBef>
            </a:pPr>
            <a:r>
              <a:rPr lang="zh-CN" altLang="en-US" sz="2000" b="1">
                <a:ea typeface="微软雅黑" panose="020B0503020204020204" pitchFamily="34" charset="-122"/>
                <a:sym typeface="+mn-ea"/>
              </a:rPr>
              <a:t>一、煤矿、非煤矿山、危险化学品、烟花爆竹等</a:t>
            </a:r>
            <a:r>
              <a:rPr lang="zh-CN" altLang="en-US" sz="2000" b="1">
                <a:solidFill>
                  <a:srgbClr val="FF0000"/>
                </a:solidFill>
                <a:ea typeface="微软雅黑" panose="020B0503020204020204" pitchFamily="34" charset="-122"/>
                <a:sym typeface="+mn-ea"/>
              </a:rPr>
              <a:t>高危行业生产经营单位主要负责人、安全生产管理人员</a:t>
            </a:r>
            <a:r>
              <a:rPr lang="zh-CN" altLang="en-US" sz="2000" b="1">
                <a:ea typeface="微软雅黑" panose="020B0503020204020204" pitchFamily="34" charset="-122"/>
                <a:sym typeface="+mn-ea"/>
              </a:rPr>
              <a:t>安全资格证书</a:t>
            </a:r>
            <a:endParaRPr lang="zh-CN" altLang="en-US" sz="2000" b="1">
              <a:latin typeface="Arial" panose="020B0604020202020204" pitchFamily="34" charset="0"/>
              <a:ea typeface="微软雅黑" panose="020B0503020204020204" pitchFamily="34" charset="-122"/>
            </a:endParaRPr>
          </a:p>
          <a:p>
            <a:pPr indent="457200" defTabSz="914400">
              <a:lnSpc>
                <a:spcPct val="120000"/>
              </a:lnSpc>
              <a:spcBef>
                <a:spcPts val="1200"/>
              </a:spcBef>
            </a:pPr>
            <a:r>
              <a:rPr lang="zh-CN" altLang="en-US" sz="2000" b="1">
                <a:solidFill>
                  <a:srgbClr val="FF0000"/>
                </a:solidFill>
                <a:ea typeface="微软雅黑" panose="020B0503020204020204" pitchFamily="34" charset="-122"/>
                <a:sym typeface="+mn-ea"/>
              </a:rPr>
              <a:t>二、特种作业人员（包括</a:t>
            </a:r>
            <a:r>
              <a:rPr lang="en-US" altLang="zh-CN" sz="2000" b="1">
                <a:solidFill>
                  <a:srgbClr val="FF0000"/>
                </a:solidFill>
                <a:ea typeface="微软雅黑" panose="020B0503020204020204" pitchFamily="34" charset="-122"/>
                <a:sym typeface="微软雅黑" panose="020B0503020204020204" pitchFamily="34" charset="-122"/>
              </a:rPr>
              <a:t>11</a:t>
            </a:r>
            <a:r>
              <a:rPr lang="zh-CN" altLang="en-US" sz="2000" b="1">
                <a:solidFill>
                  <a:srgbClr val="FF0000"/>
                </a:solidFill>
                <a:ea typeface="微软雅黑" panose="020B0503020204020204" pitchFamily="34" charset="-122"/>
                <a:sym typeface="微软雅黑" panose="020B0503020204020204" pitchFamily="34" charset="-122"/>
              </a:rPr>
              <a:t>大类</a:t>
            </a:r>
            <a:r>
              <a:rPr lang="en-US" altLang="zh-CN" sz="2000" b="1">
                <a:solidFill>
                  <a:srgbClr val="FF0000"/>
                </a:solidFill>
                <a:ea typeface="微软雅黑" panose="020B0503020204020204" pitchFamily="34" charset="-122"/>
                <a:sym typeface="微软雅黑" panose="020B0503020204020204" pitchFamily="34" charset="-122"/>
              </a:rPr>
              <a:t>51</a:t>
            </a:r>
            <a:r>
              <a:rPr lang="zh-CN" altLang="en-US" sz="2000" b="1">
                <a:solidFill>
                  <a:srgbClr val="FF0000"/>
                </a:solidFill>
                <a:ea typeface="微软雅黑" panose="020B0503020204020204" pitchFamily="34" charset="-122"/>
                <a:sym typeface="微软雅黑" panose="020B0503020204020204" pitchFamily="34" charset="-122"/>
              </a:rPr>
              <a:t>准操项目）</a:t>
            </a:r>
            <a:r>
              <a:rPr lang="zh-CN" altLang="en-US" sz="2000" b="1">
                <a:ea typeface="微软雅黑" panose="020B0503020204020204" pitchFamily="34" charset="-122"/>
                <a:sym typeface="微软雅黑" panose="020B0503020204020204" pitchFamily="34" charset="-122"/>
              </a:rPr>
              <a:t>安全资格证书</a:t>
            </a:r>
            <a:r>
              <a:rPr lang="en-US" altLang="zh-CN" sz="2000" b="1">
                <a:ea typeface="微软雅黑" panose="020B0503020204020204" pitchFamily="34" charset="-122"/>
                <a:sym typeface="微软雅黑" panose="020B0503020204020204" pitchFamily="34" charset="-122"/>
              </a:rPr>
              <a:t>(30</a:t>
            </a:r>
            <a:r>
              <a:rPr lang="zh-CN" altLang="zh-CN" sz="2000" b="1">
                <a:ea typeface="微软雅黑" panose="020B0503020204020204" pitchFamily="34" charset="-122"/>
                <a:sym typeface="微软雅黑" panose="020B0503020204020204" pitchFamily="34" charset="-122"/>
              </a:rPr>
              <a:t>号令的附件目录）</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a:p>
            <a:pPr indent="457200" defTabSz="914400">
              <a:lnSpc>
                <a:spcPct val="100000"/>
              </a:lnSpc>
              <a:spcBef>
                <a:spcPts val="1200"/>
              </a:spcBef>
            </a:pPr>
            <a:r>
              <a:rPr lang="zh-CN" altLang="en-US" sz="2000" b="1">
                <a:ea typeface="微软雅黑" panose="020B0503020204020204" pitchFamily="34" charset="-122"/>
                <a:sym typeface="微软雅黑" panose="020B0503020204020204" pitchFamily="34" charset="-122"/>
              </a:rPr>
              <a:t>1 电工作业    2 焊接与热切割作业  3 高处作业    4 制冷与空调作业</a:t>
            </a:r>
            <a:endParaRPr lang="zh-CN" altLang="en-US" sz="2000" b="1">
              <a:ea typeface="微软雅黑" panose="020B0503020204020204" pitchFamily="34" charset="-122"/>
              <a:sym typeface="微软雅黑" panose="020B0503020204020204" pitchFamily="34" charset="-122"/>
            </a:endParaRPr>
          </a:p>
          <a:p>
            <a:pPr indent="457200" defTabSz="914400">
              <a:lnSpc>
                <a:spcPct val="100000"/>
              </a:lnSpc>
              <a:spcBef>
                <a:spcPts val="1200"/>
              </a:spcBef>
            </a:pPr>
            <a:r>
              <a:rPr lang="zh-CN" altLang="en-US" sz="2000" b="1">
                <a:ea typeface="微软雅黑" panose="020B0503020204020204" pitchFamily="34" charset="-122"/>
                <a:sym typeface="微软雅黑" panose="020B0503020204020204" pitchFamily="34" charset="-122"/>
              </a:rPr>
              <a:t>5 煤矿安全作业  6 金属非金属矿山安全作业    7 石油天然气安全作业 </a:t>
            </a:r>
            <a:endParaRPr lang="zh-CN" altLang="en-US" sz="2000" b="1">
              <a:ea typeface="微软雅黑" panose="020B0503020204020204" pitchFamily="34" charset="-122"/>
              <a:sym typeface="微软雅黑" panose="020B0503020204020204" pitchFamily="34" charset="-122"/>
            </a:endParaRPr>
          </a:p>
          <a:p>
            <a:pPr indent="457200" defTabSz="914400">
              <a:lnSpc>
                <a:spcPct val="100000"/>
              </a:lnSpc>
              <a:spcBef>
                <a:spcPts val="1200"/>
              </a:spcBef>
            </a:pPr>
            <a:r>
              <a:rPr lang="zh-CN" altLang="en-US" sz="2000" b="1">
                <a:ea typeface="微软雅黑" panose="020B0503020204020204" pitchFamily="34" charset="-122"/>
                <a:sym typeface="微软雅黑" panose="020B0503020204020204" pitchFamily="34" charset="-122"/>
              </a:rPr>
              <a:t>8 冶金（有色）生产安全作业    9 危险化学品安全作业　　</a:t>
            </a:r>
            <a:endParaRPr lang="zh-CN" altLang="en-US" sz="2000" b="1">
              <a:latin typeface="Arial" panose="020B0604020202020204" pitchFamily="34" charset="0"/>
              <a:ea typeface="微软雅黑" panose="020B0503020204020204" pitchFamily="34" charset="-122"/>
              <a:sym typeface="微软雅黑" panose="020B0503020204020204" pitchFamily="34" charset="-122"/>
            </a:endParaRPr>
          </a:p>
          <a:p>
            <a:pPr indent="457200" defTabSz="914400">
              <a:lnSpc>
                <a:spcPct val="100000"/>
              </a:lnSpc>
              <a:spcBef>
                <a:spcPts val="1200"/>
              </a:spcBef>
            </a:pPr>
            <a:r>
              <a:rPr lang="zh-CN" altLang="en-US" sz="2000" b="1">
                <a:ea typeface="微软雅黑" panose="020B0503020204020204" pitchFamily="34" charset="-122"/>
                <a:sym typeface="微软雅黑" panose="020B0503020204020204" pitchFamily="34" charset="-122"/>
              </a:rPr>
              <a:t>10 烟花爆竹安全作业　　11 安全监管总局认定的其他作业</a:t>
            </a:r>
            <a:endParaRPr lang="zh-CN" altLang="en-US" sz="2000" b="1">
              <a:ea typeface="微软雅黑" panose="020B0503020204020204" pitchFamily="34" charset="-122"/>
              <a:sym typeface="微软雅黑" panose="020B0503020204020204" pitchFamily="34" charset="-122"/>
            </a:endParaRPr>
          </a:p>
          <a:p>
            <a:pPr indent="457200" defTabSz="914400">
              <a:lnSpc>
                <a:spcPct val="120000"/>
              </a:lnSpc>
              <a:spcBef>
                <a:spcPts val="1200"/>
              </a:spcBef>
            </a:pPr>
            <a:r>
              <a:rPr lang="zh-CN" altLang="en-US" sz="2000" b="1">
                <a:ea typeface="微软雅黑" panose="020B0503020204020204" pitchFamily="34" charset="-122"/>
              </a:rPr>
              <a:t>三、</a:t>
            </a:r>
            <a:r>
              <a:rPr lang="zh-CN" altLang="en-US" sz="2000" b="1">
                <a:solidFill>
                  <a:srgbClr val="FF0000"/>
                </a:solidFill>
                <a:latin typeface="+mn-lt"/>
                <a:ea typeface="+mn-ea"/>
                <a:sym typeface="+mn-ea"/>
              </a:rPr>
              <a:t>安全监管监察人员执法资格证书</a:t>
            </a:r>
            <a:endParaRPr lang="zh-CN" altLang="en-US" sz="2000" b="1">
              <a:ea typeface="微软雅黑" panose="020B0503020204020204" pitchFamily="34" charset="-122"/>
            </a:endParaRPr>
          </a:p>
        </p:txBody>
      </p:sp>
      <p:sp>
        <p:nvSpPr>
          <p:cNvPr id="7" name="文本框 6"/>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安全生产资格证书分类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第二章</a:t>
            </a:r>
            <a:endParaRPr lang="zh-CN" altLang="en-US" sz="2400">
              <a:latin typeface="微软雅黑" panose="020B0503020204020204" pitchFamily="34" charset="-122"/>
              <a:ea typeface="微软雅黑" panose="020B0503020204020204"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22" name="矩形 4"/>
          <p:cNvSpPr>
            <a:spLocks noChangeArrowheads="1"/>
          </p:cNvSpPr>
          <p:nvPr/>
        </p:nvSpPr>
        <p:spPr bwMode="auto">
          <a:xfrm>
            <a:off x="673735" y="1293495"/>
            <a:ext cx="10206355" cy="706755"/>
          </a:xfrm>
          <a:prstGeom prst="rect">
            <a:avLst/>
          </a:prstGeom>
          <a:noFill/>
          <a:ln w="9525">
            <a:noFill/>
            <a:miter lim="800000"/>
          </a:ln>
        </p:spPr>
        <p:txBody>
          <a:bodyPr wrap="square">
            <a:spAutoFit/>
          </a:bodyPr>
          <a:lstStyle/>
          <a:p>
            <a:pPr algn="l" eaLnBrk="0" hangingPunct="0">
              <a:lnSpc>
                <a:spcPct val="200000"/>
              </a:lnSpc>
            </a:pPr>
            <a:r>
              <a:rPr lang="zh-CN" altLang="en-US" sz="2000">
                <a:latin typeface="+mn-lt"/>
                <a:ea typeface="+mn-ea"/>
                <a:sym typeface="+mn-ea"/>
              </a:rPr>
              <a:t>根据</a:t>
            </a:r>
            <a:r>
              <a:rPr lang="zh-CN" altLang="en-US" sz="2000" b="1">
                <a:solidFill>
                  <a:srgbClr val="FF0000"/>
                </a:solidFill>
                <a:latin typeface="+mn-lt"/>
                <a:ea typeface="+mn-ea"/>
                <a:sym typeface="+mn-ea"/>
              </a:rPr>
              <a:t>《安全生产资格考试与证书管理暂行办法》</a:t>
            </a:r>
            <a:r>
              <a:rPr lang="zh-CN" altLang="en-US" sz="2000">
                <a:latin typeface="+mn-lt"/>
                <a:ea typeface="+mn-ea"/>
                <a:sym typeface="+mn-ea"/>
              </a:rPr>
              <a:t> 安监总培训(2013)104号</a:t>
            </a:r>
            <a:endParaRPr lang="zh-CN" altLang="en-US" sz="2000" b="1">
              <a:solidFill>
                <a:srgbClr val="2C2D34"/>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1</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、国家规定的发放工种</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pic>
        <p:nvPicPr>
          <p:cNvPr id="21509" name="图片 4"/>
          <p:cNvPicPr>
            <a:picLocks noChangeAspect="1"/>
          </p:cNvPicPr>
          <p:nvPr>
            <p:custDataLst>
              <p:tags r:id="rId1"/>
            </p:custDataLst>
          </p:nvPr>
        </p:nvPicPr>
        <p:blipFill>
          <a:blip r:embed="rId2"/>
          <a:srcRect t="4672" b="4672"/>
          <a:stretch>
            <a:fillRect/>
          </a:stretch>
        </p:blipFill>
        <p:spPr>
          <a:xfrm>
            <a:off x="484505" y="2238375"/>
            <a:ext cx="2422525" cy="39839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442" y="66393"/>
            <a:ext cx="1167033" cy="460375"/>
          </a:xfrm>
          <a:prstGeom prst="rect">
            <a:avLst/>
          </a:prstGeom>
          <a:noFill/>
        </p:spPr>
        <p:txBody>
          <a:bodyPr wrap="square" rtlCol="0">
            <a:spAutoFit/>
          </a:bodyPr>
          <a:lstStyle>
            <a:defPPr>
              <a:defRPr lang="zh-CN"/>
            </a:defPPr>
            <a:lvl1pPr>
              <a:defRPr sz="2800" b="0">
                <a:solidFill>
                  <a:schemeClr val="accent2"/>
                </a:solidFill>
                <a:latin typeface="微软雅黑 Light" panose="020B0502040204020203" pitchFamily="34" charset="-122"/>
                <a:ea typeface="微软雅黑 Light" panose="020B0502040204020203" pitchFamily="34" charset="-122"/>
                <a:cs typeface="+mn-ea"/>
              </a:defRPr>
            </a:lvl1pPr>
          </a:lstStyle>
          <a:p>
            <a:pPr algn="ctr"/>
            <a:r>
              <a:rPr lang="zh-CN" altLang="en-US" sz="2400">
                <a:latin typeface="微软雅黑" panose="020B0503020204020204" pitchFamily="34" charset="-122"/>
                <a:ea typeface="微软雅黑" panose="020B0503020204020204" pitchFamily="34" charset="-122"/>
              </a:rPr>
              <a:t>第二章</a:t>
            </a:r>
            <a:endParaRPr lang="zh-CN" altLang="en-US" sz="2400">
              <a:latin typeface="微软雅黑" panose="020B0503020204020204" pitchFamily="34" charset="-122"/>
              <a:ea typeface="微软雅黑" panose="020B0503020204020204" pitchFamily="34" charset="-122"/>
            </a:endParaRPr>
          </a:p>
        </p:txBody>
      </p:sp>
      <p:sp>
        <p:nvSpPr>
          <p:cNvPr id="17" name="文本框 16"/>
          <p:cNvSpPr txBox="1"/>
          <p:nvPr/>
        </p:nvSpPr>
        <p:spPr>
          <a:xfrm>
            <a:off x="759704" y="659064"/>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en-US" altLang="zh-CN" sz="2400">
                <a:latin typeface="微软雅黑" panose="020B0503020204020204" pitchFamily="34" charset="-122"/>
                <a:ea typeface="微软雅黑" panose="020B0503020204020204" pitchFamily="34" charset="-122"/>
                <a:cs typeface="+mn-ea"/>
                <a:sym typeface="微软雅黑 Light" panose="020B0502040204020203" pitchFamily="34" charset="-122"/>
              </a:rPr>
              <a:t>2</a:t>
            </a:r>
            <a:r>
              <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rPr>
              <a:t>、本市考核发放的工种</a:t>
            </a:r>
            <a:endParaRPr lang="zh-CN" altLang="en-US" sz="2400">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18" name="矩形 17"/>
          <p:cNvSpPr/>
          <p:nvPr/>
        </p:nvSpPr>
        <p:spPr bwMode="auto">
          <a:xfrm>
            <a:off x="673768" y="687647"/>
            <a:ext cx="86017" cy="375684"/>
          </a:xfrm>
          <a:prstGeom prst="rect">
            <a:avLst/>
          </a:prstGeom>
          <a:gradFill>
            <a:gsLst>
              <a:gs pos="50000">
                <a:schemeClr val="bg1"/>
              </a:gs>
              <a:gs pos="0">
                <a:srgbClr val="E8380E"/>
              </a:gs>
              <a:gs pos="100000">
                <a:srgbClr val="B92C0B"/>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400">
              <a:solidFill>
                <a:schemeClr val="accent2"/>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9" name="矩形 3"/>
          <p:cNvSpPr>
            <a:spLocks noChangeArrowheads="1"/>
          </p:cNvSpPr>
          <p:nvPr/>
        </p:nvSpPr>
        <p:spPr bwMode="auto">
          <a:xfrm>
            <a:off x="759460" y="1119505"/>
            <a:ext cx="10455910" cy="1014730"/>
          </a:xfrm>
          <a:prstGeom prst="rect">
            <a:avLst/>
          </a:prstGeom>
          <a:noFill/>
          <a:ln w="9525">
            <a:noFill/>
            <a:miter lim="800000"/>
          </a:ln>
        </p:spPr>
        <p:txBody>
          <a:bodyPr wrap="square">
            <a:spAutoFit/>
          </a:bodyPr>
          <a:lstStyle/>
          <a:p>
            <a:pPr eaLnBrk="0" hangingPunct="0"/>
            <a:r>
              <a:rPr lang="zh-CN" altLang="en-US" sz="2000" b="1">
                <a:sym typeface="+mn-ea"/>
              </a:rPr>
              <a:t>2018年</a:t>
            </a:r>
            <a:r>
              <a:rPr lang="en-US" altLang="zh-CN" sz="2000" b="1">
                <a:sym typeface="+mn-ea"/>
              </a:rPr>
              <a:t>7</a:t>
            </a:r>
            <a:r>
              <a:rPr lang="zh-CN" altLang="en-US" sz="2000" b="1">
                <a:sym typeface="+mn-ea"/>
              </a:rPr>
              <a:t>月起，</a:t>
            </a:r>
            <a:r>
              <a:rPr lang="zh-CN" altLang="en-US" sz="2000" b="1">
                <a:ea typeface="微软雅黑" panose="020B0503020204020204" pitchFamily="34" charset="-122"/>
                <a:sym typeface="+mn-ea"/>
              </a:rPr>
              <a:t>上海市应急管理局颁发的安全生产资格证书共计</a:t>
            </a:r>
            <a:r>
              <a:rPr lang="en-US" altLang="zh-CN" sz="2000" b="1">
                <a:solidFill>
                  <a:srgbClr val="FF0000"/>
                </a:solidFill>
                <a:ea typeface="微软雅黑" panose="020B0503020204020204" pitchFamily="34" charset="-122"/>
                <a:sym typeface="+mn-ea"/>
              </a:rPr>
              <a:t>7</a:t>
            </a:r>
            <a:r>
              <a:rPr lang="zh-CN" altLang="en-US" sz="2000" b="1">
                <a:solidFill>
                  <a:srgbClr val="FF0000"/>
                </a:solidFill>
                <a:ea typeface="微软雅黑" panose="020B0503020204020204" pitchFamily="34" charset="-122"/>
                <a:sym typeface="+mn-ea"/>
              </a:rPr>
              <a:t>大类</a:t>
            </a:r>
            <a:r>
              <a:rPr lang="zh-CN" altLang="en-US" sz="2000" b="1">
                <a:ea typeface="微软雅黑" panose="020B0503020204020204" pitchFamily="34" charset="-122"/>
                <a:sym typeface="+mn-ea"/>
              </a:rPr>
              <a:t>。</a:t>
            </a:r>
            <a:endParaRPr lang="zh-CN" altLang="en-US" sz="2000" b="1">
              <a:ea typeface="微软雅黑" panose="020B0503020204020204" pitchFamily="34" charset="-122"/>
              <a:sym typeface="+mn-ea"/>
            </a:endParaRPr>
          </a:p>
          <a:p>
            <a:pPr eaLnBrk="0" hangingPunct="0"/>
            <a:endParaRPr lang="zh-CN" altLang="en-US" sz="2000" b="1">
              <a:solidFill>
                <a:schemeClr val="tx1"/>
              </a:solidFill>
              <a:latin typeface="Arial" panose="020B0604020202020204" pitchFamily="34" charset="0"/>
              <a:ea typeface="微软雅黑" panose="020B0503020204020204" pitchFamily="34" charset="-122"/>
              <a:sym typeface="+mn-ea"/>
            </a:endParaRPr>
          </a:p>
          <a:p>
            <a:pPr eaLnBrk="0" hangingPunct="0"/>
            <a:r>
              <a:rPr lang="zh-CN" altLang="en-US" sz="2000" b="1">
                <a:ea typeface="微软雅黑" panose="020B0503020204020204" pitchFamily="34" charset="-122"/>
                <a:sym typeface="+mn-ea"/>
              </a:rPr>
              <a:t>一、高危行业负责人及安全管理人员的</a:t>
            </a:r>
            <a:r>
              <a:rPr lang="zh-CN" altLang="en-US" sz="2000" b="1">
                <a:gradFill>
                  <a:gsLst>
                    <a:gs pos="0">
                      <a:srgbClr val="14CD68"/>
                    </a:gs>
                    <a:gs pos="100000">
                      <a:srgbClr val="0B6E38"/>
                    </a:gs>
                  </a:gsLst>
                  <a:lin scaled="0"/>
                </a:gradFill>
                <a:ea typeface="微软雅黑" panose="020B0503020204020204" pitchFamily="34" charset="-122"/>
                <a:sym typeface="+mn-ea"/>
              </a:rPr>
              <a:t>安全生产知识和管理能力考核合格证</a:t>
            </a:r>
            <a:r>
              <a:rPr lang="zh-CN" altLang="en-US" sz="2000" b="1">
                <a:gradFill>
                  <a:gsLst>
                    <a:gs pos="0">
                      <a:srgbClr val="14CD68"/>
                    </a:gs>
                    <a:gs pos="100000">
                      <a:srgbClr val="0B6E38"/>
                    </a:gs>
                  </a:gsLst>
                  <a:lin scaled="0"/>
                </a:gradFill>
                <a:ea typeface="微软雅黑" panose="020B0503020204020204" pitchFamily="34" charset="-122"/>
                <a:sym typeface="+mn-ea"/>
              </a:rPr>
              <a:t>（</a:t>
            </a:r>
            <a:r>
              <a:rPr lang="en-US" altLang="zh-CN" sz="2000" b="1">
                <a:gradFill>
                  <a:gsLst>
                    <a:gs pos="0">
                      <a:srgbClr val="14CD68"/>
                    </a:gs>
                    <a:gs pos="100000">
                      <a:srgbClr val="0B6E38"/>
                    </a:gs>
                  </a:gsLst>
                  <a:lin scaled="0"/>
                </a:gradFill>
                <a:ea typeface="微软雅黑" panose="020B0503020204020204" pitchFamily="34" charset="-122"/>
                <a:sym typeface="微软雅黑" panose="020B0503020204020204" pitchFamily="34" charset="-122"/>
              </a:rPr>
              <a:t>2</a:t>
            </a:r>
            <a:r>
              <a:rPr lang="zh-CN" altLang="en-US" sz="2000" b="1">
                <a:gradFill>
                  <a:gsLst>
                    <a:gs pos="0">
                      <a:srgbClr val="14CD68"/>
                    </a:gs>
                    <a:gs pos="100000">
                      <a:srgbClr val="0B6E38"/>
                    </a:gs>
                  </a:gsLst>
                  <a:lin scaled="0"/>
                </a:gradFill>
                <a:ea typeface="微软雅黑" panose="020B0503020204020204" pitchFamily="34" charset="-122"/>
                <a:sym typeface="微软雅黑" panose="020B0503020204020204" pitchFamily="34" charset="-122"/>
              </a:rPr>
              <a:t>类</a:t>
            </a:r>
            <a:r>
              <a:rPr lang="en-US" altLang="zh-CN" sz="2000" b="1">
                <a:gradFill>
                  <a:gsLst>
                    <a:gs pos="0">
                      <a:srgbClr val="14CD68"/>
                    </a:gs>
                    <a:gs pos="100000">
                      <a:srgbClr val="0B6E38"/>
                    </a:gs>
                  </a:gsLst>
                  <a:lin scaled="0"/>
                </a:gradFill>
                <a:ea typeface="微软雅黑" panose="020B0503020204020204" pitchFamily="34" charset="-122"/>
                <a:sym typeface="微软雅黑" panose="020B0503020204020204" pitchFamily="34" charset="-122"/>
              </a:rPr>
              <a:t>8</a:t>
            </a:r>
            <a:r>
              <a:rPr lang="zh-CN" altLang="en-US" sz="2000" b="1">
                <a:gradFill>
                  <a:gsLst>
                    <a:gs pos="0">
                      <a:srgbClr val="14CD68"/>
                    </a:gs>
                    <a:gs pos="100000">
                      <a:srgbClr val="0B6E38"/>
                    </a:gs>
                  </a:gsLst>
                  <a:lin scaled="0"/>
                </a:gradFill>
                <a:ea typeface="微软雅黑" panose="020B0503020204020204" pitchFamily="34" charset="-122"/>
                <a:sym typeface="微软雅黑" panose="020B0503020204020204" pitchFamily="34" charset="-122"/>
              </a:rPr>
              <a:t>项</a:t>
            </a:r>
            <a:r>
              <a:rPr lang="zh-CN" altLang="en-US" sz="2000" b="1">
                <a:gradFill>
                  <a:gsLst>
                    <a:gs pos="0">
                      <a:srgbClr val="14CD68"/>
                    </a:gs>
                    <a:gs pos="100000">
                      <a:srgbClr val="0B6E38"/>
                    </a:gs>
                  </a:gsLst>
                  <a:lin scaled="0"/>
                </a:gradFill>
                <a:ea typeface="微软雅黑" panose="020B0503020204020204" pitchFamily="34" charset="-122"/>
                <a:sym typeface="+mn-ea"/>
              </a:rPr>
              <a:t>）：</a:t>
            </a:r>
            <a:r>
              <a:rPr lang="zh-CN" altLang="en-US" sz="2000">
                <a:solidFill>
                  <a:srgbClr val="2C2D34"/>
                </a:solidFill>
                <a:latin typeface="微软雅黑" panose="020B0503020204020204" pitchFamily="34" charset="-122"/>
                <a:ea typeface="微软雅黑" panose="020B0503020204020204" pitchFamily="34" charset="-122"/>
              </a:rPr>
              <a:t>         　</a:t>
            </a:r>
            <a:endParaRPr lang="zh-CN" altLang="en-US" sz="2000">
              <a:solidFill>
                <a:srgbClr val="2C2D34"/>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05158" y="66393"/>
            <a:ext cx="5112276" cy="460375"/>
          </a:xfrm>
          <a:prstGeom prst="rect">
            <a:avLst/>
          </a:prstGeom>
          <a:noFill/>
        </p:spPr>
        <p:txBody>
          <a:bodyPr wrap="square" rtlCol="0">
            <a:spAutoFit/>
          </a:bodyPr>
          <a:lstStyle>
            <a:defPPr>
              <a:defRPr lang="zh-CN"/>
            </a:defPPr>
            <a:lvl1pPr algn="ctr">
              <a:defRPr sz="2800" b="1">
                <a:latin typeface="+mj-ea"/>
                <a:ea typeface="+mj-ea"/>
              </a:defRPr>
            </a:lvl1pPr>
          </a:lstStyle>
          <a:p>
            <a:pPr algn="l"/>
            <a:r>
              <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rPr>
              <a:t>安全生产资格证书分类</a:t>
            </a:r>
            <a:endParaRPr lang="zh-CN" altLang="en-US" sz="2400" b="0">
              <a:solidFill>
                <a:schemeClr val="accent2"/>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graphicFrame>
        <p:nvGraphicFramePr>
          <p:cNvPr id="4" name="表格 3"/>
          <p:cNvGraphicFramePr/>
          <p:nvPr>
            <p:custDataLst>
              <p:tags r:id="rId1"/>
            </p:custDataLst>
          </p:nvPr>
        </p:nvGraphicFramePr>
        <p:xfrm>
          <a:off x="1335405" y="2564765"/>
          <a:ext cx="9385300" cy="3631565"/>
        </p:xfrm>
        <a:graphic>
          <a:graphicData uri="http://schemas.openxmlformats.org/drawingml/2006/table">
            <a:tbl>
              <a:tblPr firstRow="1" bandRow="1">
                <a:tableStyleId>{98026AAE-A59C-4E9F-9417-6E562D79C9FB}</a:tableStyleId>
              </a:tblPr>
              <a:tblGrid>
                <a:gridCol w="1333500"/>
                <a:gridCol w="3367405"/>
                <a:gridCol w="4684395"/>
              </a:tblGrid>
              <a:tr h="614045">
                <a:tc>
                  <a:txBody>
                    <a:bodyPr/>
                    <a:p>
                      <a:pPr indent="0" algn="ctr">
                        <a:lnSpc>
                          <a:spcPct val="120000"/>
                        </a:lnSpc>
                        <a:spcBef>
                          <a:spcPts val="0"/>
                        </a:spcBef>
                        <a:spcAft>
                          <a:spcPts val="0"/>
                        </a:spcAft>
                        <a:buNone/>
                      </a:pPr>
                      <a:r>
                        <a:rPr lang="zh-CN" altLang="en-US" sz="1900" spc="130">
                          <a:solidFill>
                            <a:schemeClr val="accent2"/>
                          </a:solidFill>
                        </a:rPr>
                        <a:t>序号</a:t>
                      </a:r>
                      <a:endParaRPr lang="zh-CN" altLang="en-US" sz="1900" spc="130">
                        <a:solidFill>
                          <a:schemeClr val="accent2"/>
                        </a:solidFill>
                      </a:endParaRPr>
                    </a:p>
                  </a:txBody>
                  <a:tcPr marL="215900" marR="215900" marT="133350" marB="133350" vert="horz" anchor="ctr" anchorCtr="0"/>
                </a:tc>
                <a:tc>
                  <a:txBody>
                    <a:bodyPr/>
                    <a:p>
                      <a:pPr indent="0" algn="ctr">
                        <a:lnSpc>
                          <a:spcPct val="120000"/>
                        </a:lnSpc>
                        <a:spcBef>
                          <a:spcPts val="0"/>
                        </a:spcBef>
                        <a:spcAft>
                          <a:spcPts val="0"/>
                        </a:spcAft>
                        <a:buNone/>
                      </a:pPr>
                      <a:r>
                        <a:rPr lang="en-US" sz="1900" spc="130">
                          <a:solidFill>
                            <a:schemeClr val="accent2"/>
                          </a:solidFill>
                        </a:rPr>
                        <a:t>人员类型</a:t>
                      </a:r>
                      <a:endParaRPr lang="en-US" sz="1900" spc="130">
                        <a:solidFill>
                          <a:schemeClr val="accent2"/>
                        </a:solidFill>
                      </a:endParaRPr>
                    </a:p>
                  </a:txBody>
                  <a:tcPr marL="215900" marR="215900" marT="133350" marB="133350" vert="horz" anchor="ctr" anchorCtr="0"/>
                </a:tc>
                <a:tc>
                  <a:txBody>
                    <a:bodyPr/>
                    <a:p>
                      <a:pPr indent="0" algn="ctr">
                        <a:lnSpc>
                          <a:spcPct val="120000"/>
                        </a:lnSpc>
                        <a:spcBef>
                          <a:spcPts val="0"/>
                        </a:spcBef>
                        <a:spcAft>
                          <a:spcPts val="0"/>
                        </a:spcAft>
                        <a:buNone/>
                      </a:pPr>
                      <a:r>
                        <a:rPr lang="en-US" sz="1900" spc="130">
                          <a:solidFill>
                            <a:schemeClr val="accent2"/>
                          </a:solidFill>
                        </a:rPr>
                        <a:t>行业类别</a:t>
                      </a:r>
                      <a:endParaRPr lang="en-US" sz="1900" spc="130">
                        <a:solidFill>
                          <a:schemeClr val="accent2"/>
                        </a:solidFill>
                      </a:endParaRPr>
                    </a:p>
                  </a:txBody>
                  <a:tcPr marL="215900" marR="215900" marT="133350" marB="133350" vert="horz" anchor="ctr" anchorCtr="0"/>
                </a:tc>
              </a:tr>
              <a:tr h="1508760">
                <a:tc>
                  <a:txBody>
                    <a:bodyPr/>
                    <a:p>
                      <a:pPr indent="0" algn="ctr">
                        <a:lnSpc>
                          <a:spcPct val="120000"/>
                        </a:lnSpc>
                        <a:spcBef>
                          <a:spcPts val="0"/>
                        </a:spcBef>
                        <a:spcAft>
                          <a:spcPts val="0"/>
                        </a:spcAft>
                        <a:buNone/>
                      </a:pPr>
                      <a:r>
                        <a:rPr lang="en-US" altLang="en-US" sz="1700" spc="130"/>
                        <a:t>1</a:t>
                      </a:r>
                      <a:endParaRPr lang="en-US" altLang="en-US" sz="1700" spc="130"/>
                    </a:p>
                  </a:txBody>
                  <a:tcPr marL="215900" marR="215900" marT="133350" marB="133350" vert="horz" anchor="ctr" anchorCtr="0"/>
                </a:tc>
                <a:tc>
                  <a:txBody>
                    <a:bodyPr/>
                    <a:p>
                      <a:pPr indent="0" algn="ctr">
                        <a:lnSpc>
                          <a:spcPct val="120000"/>
                        </a:lnSpc>
                        <a:spcBef>
                          <a:spcPts val="0"/>
                        </a:spcBef>
                        <a:spcAft>
                          <a:spcPts val="0"/>
                        </a:spcAft>
                        <a:buNone/>
                      </a:pPr>
                      <a:r>
                        <a:rPr lang="en-US" sz="1700" spc="130"/>
                        <a:t>主要负责人</a:t>
                      </a:r>
                      <a:endParaRPr lang="en-US" sz="1700" spc="130"/>
                    </a:p>
                  </a:txBody>
                  <a:tcPr marL="215900" marR="215900" marT="133350" marB="133350" vert="horz" anchor="ctr" anchorCtr="0"/>
                </a:tc>
                <a:tc>
                  <a:txBody>
                    <a:bodyPr/>
                    <a:p>
                      <a:pPr indent="0" algn="ctr">
                        <a:lnSpc>
                          <a:spcPct val="120000"/>
                        </a:lnSpc>
                        <a:spcBef>
                          <a:spcPts val="0"/>
                        </a:spcBef>
                        <a:spcAft>
                          <a:spcPts val="0"/>
                        </a:spcAft>
                        <a:buNone/>
                      </a:pPr>
                      <a:r>
                        <a:rPr lang="en-US" sz="1700" spc="130"/>
                        <a:t>危险化学品生产单位</a:t>
                      </a:r>
                      <a:endParaRPr lang="en-US" sz="1700" spc="130"/>
                    </a:p>
                    <a:p>
                      <a:pPr indent="0" algn="ctr">
                        <a:lnSpc>
                          <a:spcPct val="120000"/>
                        </a:lnSpc>
                        <a:spcBef>
                          <a:spcPts val="0"/>
                        </a:spcBef>
                        <a:spcAft>
                          <a:spcPts val="0"/>
                        </a:spcAft>
                        <a:buNone/>
                      </a:pPr>
                      <a:r>
                        <a:rPr lang="en-US" sz="1700" spc="130"/>
                        <a:t>危险化学品经营单位</a:t>
                      </a:r>
                      <a:endParaRPr lang="en-US" sz="1700" spc="130"/>
                    </a:p>
                    <a:p>
                      <a:pPr indent="0" algn="ctr">
                        <a:lnSpc>
                          <a:spcPct val="120000"/>
                        </a:lnSpc>
                        <a:spcBef>
                          <a:spcPts val="0"/>
                        </a:spcBef>
                        <a:spcAft>
                          <a:spcPts val="0"/>
                        </a:spcAft>
                        <a:buNone/>
                      </a:pPr>
                      <a:r>
                        <a:rPr lang="en-US" sz="1700" spc="130"/>
                        <a:t>金属冶炼单位（炼铁）</a:t>
                      </a:r>
                      <a:endParaRPr lang="en-US" sz="1700" spc="130"/>
                    </a:p>
                    <a:p>
                      <a:pPr indent="0" algn="ctr">
                        <a:lnSpc>
                          <a:spcPct val="120000"/>
                        </a:lnSpc>
                        <a:spcBef>
                          <a:spcPts val="0"/>
                        </a:spcBef>
                        <a:spcAft>
                          <a:spcPts val="0"/>
                        </a:spcAft>
                        <a:buNone/>
                      </a:pPr>
                      <a:r>
                        <a:rPr lang="en-US" sz="1700" spc="130"/>
                        <a:t>金属冶炼单位（炼钢）</a:t>
                      </a:r>
                      <a:endParaRPr lang="en-US" altLang="en-US" sz="1700" spc="130"/>
                    </a:p>
                  </a:txBody>
                  <a:tcPr marL="215900" marR="215900" marT="133350" marB="133350" vert="horz" anchor="ctr" anchorCtr="0"/>
                </a:tc>
              </a:tr>
              <a:tr h="1508760">
                <a:tc>
                  <a:txBody>
                    <a:bodyPr/>
                    <a:p>
                      <a:pPr indent="0" algn="ctr">
                        <a:lnSpc>
                          <a:spcPct val="120000"/>
                        </a:lnSpc>
                        <a:spcBef>
                          <a:spcPts val="0"/>
                        </a:spcBef>
                        <a:spcAft>
                          <a:spcPts val="0"/>
                        </a:spcAft>
                        <a:buNone/>
                      </a:pPr>
                      <a:r>
                        <a:rPr lang="en-US" altLang="en-US" sz="1700" spc="130"/>
                        <a:t>2</a:t>
                      </a:r>
                      <a:endParaRPr lang="en-US" altLang="en-US" sz="1700" spc="130"/>
                    </a:p>
                  </a:txBody>
                  <a:tcPr marL="215900" marR="215900" marT="133350" marB="133350" vert="horz" anchor="ctr" anchorCtr="0"/>
                </a:tc>
                <a:tc>
                  <a:txBody>
                    <a:bodyPr/>
                    <a:p>
                      <a:pPr indent="0" algn="ctr">
                        <a:lnSpc>
                          <a:spcPct val="120000"/>
                        </a:lnSpc>
                        <a:spcBef>
                          <a:spcPts val="0"/>
                        </a:spcBef>
                        <a:spcAft>
                          <a:spcPts val="0"/>
                        </a:spcAft>
                        <a:buNone/>
                      </a:pPr>
                      <a:r>
                        <a:rPr lang="en-US" sz="1700" spc="130"/>
                        <a:t>安全生产管理人员</a:t>
                      </a:r>
                      <a:endParaRPr lang="en-US" altLang="en-US" sz="1700" spc="130"/>
                    </a:p>
                  </a:txBody>
                  <a:tcPr marL="215900" marR="215900" marT="133350" marB="133350" vert="horz" anchor="ctr" anchorCtr="0"/>
                </a:tc>
                <a:tc>
                  <a:txBody>
                    <a:bodyPr/>
                    <a:p>
                      <a:pPr indent="0" algn="ctr">
                        <a:lnSpc>
                          <a:spcPct val="120000"/>
                        </a:lnSpc>
                        <a:spcBef>
                          <a:spcPts val="0"/>
                        </a:spcBef>
                        <a:spcAft>
                          <a:spcPts val="0"/>
                        </a:spcAft>
                        <a:buNone/>
                      </a:pPr>
                      <a:r>
                        <a:rPr lang="en-US" sz="1700" spc="130"/>
                        <a:t>危险化学品生产单位</a:t>
                      </a:r>
                      <a:endParaRPr lang="en-US" sz="1700" spc="130"/>
                    </a:p>
                    <a:p>
                      <a:pPr indent="0" algn="ctr">
                        <a:lnSpc>
                          <a:spcPct val="120000"/>
                        </a:lnSpc>
                        <a:spcBef>
                          <a:spcPts val="0"/>
                        </a:spcBef>
                        <a:spcAft>
                          <a:spcPts val="0"/>
                        </a:spcAft>
                        <a:buNone/>
                      </a:pPr>
                      <a:r>
                        <a:rPr lang="en-US" sz="1700" spc="130"/>
                        <a:t>危险化学品经营单位</a:t>
                      </a:r>
                      <a:endParaRPr lang="en-US" sz="1700" spc="130"/>
                    </a:p>
                    <a:p>
                      <a:pPr indent="0" algn="ctr">
                        <a:lnSpc>
                          <a:spcPct val="120000"/>
                        </a:lnSpc>
                        <a:spcBef>
                          <a:spcPts val="0"/>
                        </a:spcBef>
                        <a:spcAft>
                          <a:spcPts val="0"/>
                        </a:spcAft>
                        <a:buNone/>
                      </a:pPr>
                      <a:r>
                        <a:rPr lang="en-US" sz="1700" spc="130"/>
                        <a:t>金属冶炼单位（炼铁）</a:t>
                      </a:r>
                      <a:endParaRPr lang="en-US" sz="1700" spc="130"/>
                    </a:p>
                    <a:p>
                      <a:pPr indent="0" algn="ctr">
                        <a:lnSpc>
                          <a:spcPct val="120000"/>
                        </a:lnSpc>
                        <a:spcBef>
                          <a:spcPts val="0"/>
                        </a:spcBef>
                        <a:spcAft>
                          <a:spcPts val="0"/>
                        </a:spcAft>
                        <a:buNone/>
                      </a:pPr>
                      <a:r>
                        <a:rPr lang="en-US" sz="1700" spc="130"/>
                        <a:t>金属冶炼单位（炼钢）</a:t>
                      </a:r>
                      <a:endParaRPr lang="en-US" altLang="en-US" sz="1700" spc="130"/>
                    </a:p>
                  </a:txBody>
                  <a:tcPr marL="215900" marR="215900" marT="133350" marB="133350" vert="horz"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5327">
        <p:random/>
      </p:transition>
    </mc:Choice>
    <mc:Fallback>
      <p:transition spd="slow" advTm="5327">
        <p:random/>
      </p:transition>
    </mc:Fallback>
  </mc:AlternateContent>
</p:sld>
</file>

<file path=ppt/tags/tag1.xml><?xml version="1.0" encoding="utf-8"?>
<p:tagLst xmlns:p="http://schemas.openxmlformats.org/presentationml/2006/main">
  <p:tag name="MH" val="20170109233147"/>
  <p:tag name="MH_LIBRARY" val="GRAPHIC"/>
  <p:tag name="MH_ORDER" val="文本框 19"/>
</p:tagLst>
</file>

<file path=ppt/tags/tag10.xml><?xml version="1.0" encoding="utf-8"?>
<p:tagLst xmlns:p="http://schemas.openxmlformats.org/presentationml/2006/main">
  <p:tag name="KSO_WM_UNIT_TABLE_BEAUTIFY" val="smartTable{851186ba-53be-4112-8057-99460cf3c999}"/>
  <p:tag name="TABLE_RECT" val="17*143.401*926.35*367.9"/>
  <p:tag name="TABLE_EMPHASIZE_COLOR" val="3099279"/>
  <p:tag name="TABLE_ONEKEY_SKIN_IDX" val="0"/>
  <p:tag name="TABLE_SKINIDX" val="0"/>
  <p:tag name="TABLE_COLORIDX" val="18"/>
  <p:tag name="TABLE_COLOR_RGB" val="0x000000*0xFFFFFF*0x212121*0xFFFFFF*0x2F4A8F*0x834D5E*0x857B94*0x99A58D*0xC7AF93*0x6C8EA9"/>
</p:tagLst>
</file>

<file path=ppt/tags/tag11.xml><?xml version="1.0" encoding="utf-8"?>
<p:tagLst xmlns:p="http://schemas.openxmlformats.org/presentationml/2006/main">
  <p:tag name="MH" val="20170109233147"/>
  <p:tag name="MH_LIBRARY" val="GRAPHIC"/>
  <p:tag name="MH_ORDER" val="文本框 19"/>
</p:tagLst>
</file>

<file path=ppt/tags/tag12.xml><?xml version="1.0" encoding="utf-8"?>
<p:tagLst xmlns:p="http://schemas.openxmlformats.org/presentationml/2006/main">
  <p:tag name="MH" val="20170109233147"/>
  <p:tag name="MH_LIBRARY" val="GRAPHIC"/>
  <p:tag name="MH_ORDER" val="文本框 19"/>
</p:tagLst>
</file>

<file path=ppt/tags/tag13.xml><?xml version="1.0" encoding="utf-8"?>
<p:tagLst xmlns:p="http://schemas.openxmlformats.org/presentationml/2006/main">
  <p:tag name="ISPRING_ULTRA_SCORM_COURSE_ID" val="9C5CD29A-3ACC-4FB8-9CFB-5F9A5988C3F9"/>
  <p:tag name="ISPRING_SCORM_RATE_SLIDES" val="1"/>
  <p:tag name="ISPRINGONLINEFOLDERID" val="0"/>
  <p:tag name="ISPRINGONLINEFOLDERPATH" val="Content List"/>
  <p:tag name="ISPRINGCLOUDFOLDERID" val="0"/>
  <p:tag name="ISPRINGCLOUDFOLDERPATH" val="Repository"/>
  <p:tag name="ISPRING_PLAYERS_CUSTOMIZATION" val="UEsDBBQAAgAIADZb6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2W+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Zb60i+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A2W+t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2W+tI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A2W+t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2W+tI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Nlvr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3W+tI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A3W+tIle6RfksAAABrAAAAGwAAAHVuaXZlcnNhbC91bml2ZXJzYWwucG5nLnhtbLOxr8jNUShLLSrOzM+zVTLUM1Cyt+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tIvnzWSLkCAABRCgAAIQAAAAAAAAABAAAAAAANCAAAdW5pdmVyc2FsL2ZsYXNoX3NraW5fc2V0dGluZ3MueG1sUEsBAgAAFAACAAgANlvrSCqWD2f+AgAAlwsAACYAAAAAAAAAAQAAAAAABQsAAHVuaXZlcnNhbC9odG1sX3B1Ymxpc2hpbmdfc2V0dGluZ3MueG1sUEsBAgAAFAACAAgANlvrSLSHFAygAQAALgYAAB8AAAAAAAAAAQAAAAAARw4AAHVuaXZlcnNhbC9odG1sX3NraW5fc2V0dGluZ3MuanNQSwECAAAUAAIACAA2W+tIPTwv0cEAAADlAQAAGgAAAAAAAAABAAAAAAAkEAAAdW5pdmVyc2FsL2kxOG5fcHJlc2V0cy54bWxQSwECAAAUAAIACAA2W+tIlBOzImkAAABuAAAAHAAAAAAAAAABAAAAAAAdEQAAdW5pdmVyc2FsL2xvY2FsX3NldHRpbmdzLnhtbFBLAQIAABQAAgAIAESUV0cjtE77+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SwAAAGsAAAAbAAAAAAAAAAEAAAAAAHIlAAB1bml2ZXJzYWwvdW5pdmVyc2FsLnBuZy54bWxQSwUGAAAAAAsACwBJAwAA9iUAAAAA"/>
  <p:tag name="ISPRING_SCORM_ENDPOINT" val="&lt;endpoint&gt;&lt;enable&gt;0&lt;/enable&gt;&lt;lrs&gt;http://&lt;/lrs&gt;&lt;auth&gt;0&lt;/auth&gt;&lt;login&gt;&lt;/login&gt;&lt;password&gt;&lt;/password&gt;&lt;key&gt;&lt;/key&gt;&lt;name&gt;&lt;/name&gt;&lt;email&gt;&lt;/email&gt;&lt;/endpoint&gt;&#10;"/>
  <p:tag name="ISPRING_PRESENTATION_TITLE" val="导出"/>
  <p:tag name="ISLIDE.GUIDESSETTING" val="{&quot;Id&quot;:&quot;GuidesStyle_None&quot;,&quot;Name&quot;:&quot;无&quot;,&quot;HeaderHeight&quot;:0.0,&quot;FooterHeight&quot;:0.0,&quot;SideMargin&quot;:0.0,&quot;TopMargin&quot;:0.0,&quot;BottomMargin&quot;:0.0,&quot;IntervalMargin&quot;:0.0}"/>
  <p:tag name="COMMONDATA" val="eyJoZGlkIjoiYzdmN2NmODQ1ZjFhZDM4ZTdlYzVhOGU3Yzk0OWRkNmEifQ=="/>
</p:tagLst>
</file>

<file path=ppt/tags/tag2.xml><?xml version="1.0" encoding="utf-8"?>
<p:tagLst xmlns:p="http://schemas.openxmlformats.org/presentationml/2006/main">
  <p:tag name="MH" val="20170109233147"/>
  <p:tag name="MH_LIBRARY" val="GRAPHIC"/>
  <p:tag name="MH_ORDER" val="文本框 19"/>
</p:tagLst>
</file>

<file path=ppt/tags/tag3.xml><?xml version="1.0" encoding="utf-8"?>
<p:tagLst xmlns:p="http://schemas.openxmlformats.org/presentationml/2006/main">
  <p:tag name="MH" val="20170109233147"/>
  <p:tag name="MH_LIBRARY" val="GRAPHIC"/>
  <p:tag name="MH_ORDER" val="文本框 19"/>
</p:tagLst>
</file>

<file path=ppt/tags/tag4.xml><?xml version="1.0" encoding="utf-8"?>
<p:tagLst xmlns:p="http://schemas.openxmlformats.org/presentationml/2006/main">
  <p:tag name="MH" val="20170109233147"/>
  <p:tag name="MH_LIBRARY" val="GRAPHIC"/>
  <p:tag name="MH_ORDER" val="文本框 19"/>
</p:tagLst>
</file>

<file path=ppt/tags/tag5.xml><?xml version="1.0" encoding="utf-8"?>
<p:tagLst xmlns:p="http://schemas.openxmlformats.org/presentationml/2006/main">
  <p:tag name="MH" val="20170109233147"/>
  <p:tag name="MH_LIBRARY" val="GRAPHIC"/>
  <p:tag name="MH_ORDER" val="文本框 19"/>
</p:tagLst>
</file>

<file path=ppt/tags/tag6.xml><?xml version="1.0" encoding="utf-8"?>
<p:tagLst xmlns:p="http://schemas.openxmlformats.org/presentationml/2006/main">
  <p:tag name="MH" val="20170109233147"/>
  <p:tag name="MH_LIBRARY" val="GRAPHIC"/>
  <p:tag name="MH_ORDER" val="文本框 19"/>
</p:tagLst>
</file>

<file path=ppt/tags/tag7.xml><?xml version="1.0" encoding="utf-8"?>
<p:tagLst xmlns:p="http://schemas.openxmlformats.org/presentationml/2006/main">
  <p:tag name="REFSHAPE" val="338807668"/>
  <p:tag name="KSO_WM_UNIT_PLACING_PICTURE_USER_VIEWPORT" val="{&quot;height&quot;:4227.4992125984254,&quot;width&quot;:6215}"/>
</p:tagLst>
</file>

<file path=ppt/tags/tag8.xml><?xml version="1.0" encoding="utf-8"?>
<p:tagLst xmlns:p="http://schemas.openxmlformats.org/presentationml/2006/main">
  <p:tag name="KSO_WM_UNIT_TABLE_BEAUTIFY" val="smartTable{e3b09f40-1e24-4fd5-8f13-76a4d0db5f1a}"/>
  <p:tag name="TABLE_ENDDRAG_ORIGIN_RECT" val="614*285"/>
  <p:tag name="TABLE_ENDDRAG_RECT" val="105*201*614*285"/>
  <p:tag name="TABLE_RECT" val="236.175*194.467*488*285.95"/>
  <p:tag name="TABLE_ONEKEY_SKIN_IDX" val="0"/>
  <p:tag name="TABLE_SKINIDX" val="-1"/>
  <p:tag name="TABLE_COLORIDX" val="l"/>
</p:tagLst>
</file>

<file path=ppt/tags/tag9.xml><?xml version="1.0" encoding="utf-8"?>
<p:tagLst xmlns:p="http://schemas.openxmlformats.org/presentationml/2006/main">
  <p:tag name="KSO_WM_UNIT_TABLE_BEAUTIFY" val="smartTable{a587fb75-0736-4252-9ad2-f9c82730855e}"/>
  <p:tag name="TABLE_ENDDRAG_ORIGIN_RECT" val="772*296"/>
  <p:tag name="TABLE_ENDDRAG_RECT" val="105*167*772*296"/>
  <p:tag name="TABLE_RECT" val="36*164.655*888.35*306.4"/>
  <p:tag name="TABLE_EMPHASIZE_COLOR" val="3099279"/>
  <p:tag name="TABLE_ONEKEY_SKIN_IDX" val="0"/>
  <p:tag name="TABLE_SKINIDX" val="0"/>
  <p:tag name="TABLE_COLORIDX" val="18"/>
  <p:tag name="TABLE_COLOR_RGB" val="0x000000*0xFFFFFF*0x212121*0xFFFFFF*0x2F4A8F*0x834D5E*0x857B94*0x99A58D*0xC7AF93*0x6C8EA9"/>
</p:tagLst>
</file>

<file path=ppt/theme/theme1.xml><?xml version="1.0" encoding="utf-8"?>
<a:theme xmlns:a="http://schemas.openxmlformats.org/drawingml/2006/main" name="1_默认设计模板">
  <a:themeElements>
    <a:clrScheme name="自定义 33">
      <a:dk1>
        <a:srgbClr val="494848"/>
      </a:dk1>
      <a:lt1>
        <a:srgbClr val="D4350D"/>
      </a:lt1>
      <a:dk2>
        <a:srgbClr val="3F3F3F"/>
      </a:dk2>
      <a:lt2>
        <a:srgbClr val="D4350D"/>
      </a:lt2>
      <a:accent1>
        <a:srgbClr val="484849"/>
      </a:accent1>
      <a:accent2>
        <a:srgbClr val="FFFFFF"/>
      </a:accent2>
      <a:accent3>
        <a:srgbClr val="969696"/>
      </a:accent3>
      <a:accent4>
        <a:srgbClr val="3F3F3F"/>
      </a:accent4>
      <a:accent5>
        <a:srgbClr val="D4350D"/>
      </a:accent5>
      <a:accent6>
        <a:srgbClr val="3F3F3F"/>
      </a:accent6>
      <a:hlink>
        <a:srgbClr val="D4350D"/>
      </a:hlink>
      <a:folHlink>
        <a:srgbClr val="3F3F3F"/>
      </a:folHlink>
    </a:clrScheme>
    <a:fontScheme name="Temp">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撞色方框版红灰版</Template>
  <TotalTime>0</TotalTime>
  <Words>4595</Words>
  <Application>WPS 演示</Application>
  <PresentationFormat>自定义</PresentationFormat>
  <Paragraphs>453</Paragraphs>
  <Slides>26</Slides>
  <Notes>41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宋体</vt:lpstr>
      <vt:lpstr>Wingdings</vt:lpstr>
      <vt:lpstr>微软雅黑</vt:lpstr>
      <vt:lpstr>仿宋_GB2312</vt:lpstr>
      <vt:lpstr>仿宋</vt:lpstr>
      <vt:lpstr>Calibri</vt:lpstr>
      <vt:lpstr>微软雅黑 Light</vt:lpstr>
      <vt:lpstr>黑体</vt:lpstr>
      <vt:lpstr>Impact</vt:lpstr>
      <vt:lpstr>Lifeline JL</vt:lpstr>
      <vt:lpstr>Segoe Print</vt:lpstr>
      <vt:lpstr>微软雅黑 Light</vt:lpstr>
      <vt:lpstr>Arial Unicode MS</vt:lpstr>
      <vt:lpstr>Times New Roman</vt:lpstr>
      <vt:lpstr>微软雅黑 Light</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Fenglan</cp:lastModifiedBy>
  <cp:revision>145</cp:revision>
  <dcterms:created xsi:type="dcterms:W3CDTF">2018-04-17T00:19:00Z</dcterms:created>
  <dcterms:modified xsi:type="dcterms:W3CDTF">2022-08-10T01:52:13Z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2052-11.1.0.12302</vt:lpwstr>
  </property>
  <property fmtid="{D5CDD505-2E9C-101B-9397-08002B2CF9AE}" pid="3" name="ICV">
    <vt:lpwstr>CE1361E13A2E4383B20F1FE783E2F03F</vt:lpwstr>
  </property>
</Properties>
</file>